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3" r:id="rId2"/>
  </p:sldMasterIdLst>
  <p:notesMasterIdLst>
    <p:notesMasterId r:id="rId82"/>
  </p:notesMasterIdLst>
  <p:sldIdLst>
    <p:sldId id="307" r:id="rId3"/>
    <p:sldId id="543" r:id="rId4"/>
    <p:sldId id="1164" r:id="rId5"/>
    <p:sldId id="560" r:id="rId6"/>
    <p:sldId id="781" r:id="rId7"/>
    <p:sldId id="862" r:id="rId8"/>
    <p:sldId id="630" r:id="rId9"/>
    <p:sldId id="782" r:id="rId10"/>
    <p:sldId id="257" r:id="rId11"/>
    <p:sldId id="493" r:id="rId12"/>
    <p:sldId id="502" r:id="rId13"/>
    <p:sldId id="513" r:id="rId14"/>
    <p:sldId id="720" r:id="rId15"/>
    <p:sldId id="1064" r:id="rId16"/>
    <p:sldId id="718" r:id="rId17"/>
    <p:sldId id="719" r:id="rId18"/>
    <p:sldId id="515" r:id="rId19"/>
    <p:sldId id="519" r:id="rId20"/>
    <p:sldId id="503" r:id="rId21"/>
    <p:sldId id="504" r:id="rId22"/>
    <p:sldId id="494" r:id="rId23"/>
    <p:sldId id="505" r:id="rId24"/>
    <p:sldId id="546" r:id="rId25"/>
    <p:sldId id="547" r:id="rId26"/>
    <p:sldId id="495" r:id="rId27"/>
    <p:sldId id="548" r:id="rId28"/>
    <p:sldId id="496" r:id="rId29"/>
    <p:sldId id="549" r:id="rId30"/>
    <p:sldId id="410" r:id="rId31"/>
    <p:sldId id="412" r:id="rId32"/>
    <p:sldId id="413" r:id="rId33"/>
    <p:sldId id="418" r:id="rId34"/>
    <p:sldId id="550" r:id="rId35"/>
    <p:sldId id="456" r:id="rId36"/>
    <p:sldId id="636" r:id="rId37"/>
    <p:sldId id="786" r:id="rId38"/>
    <p:sldId id="457" r:id="rId39"/>
    <p:sldId id="487" r:id="rId40"/>
    <p:sldId id="488" r:id="rId41"/>
    <p:sldId id="947" r:id="rId42"/>
    <p:sldId id="1023" r:id="rId43"/>
    <p:sldId id="473" r:id="rId44"/>
    <p:sldId id="463" r:id="rId45"/>
    <p:sldId id="561" r:id="rId46"/>
    <p:sldId id="552" r:id="rId47"/>
    <p:sldId id="553" r:id="rId48"/>
    <p:sldId id="468" r:id="rId49"/>
    <p:sldId id="1130" r:id="rId50"/>
    <p:sldId id="448" r:id="rId51"/>
    <p:sldId id="424" r:id="rId52"/>
    <p:sldId id="425" r:id="rId53"/>
    <p:sldId id="694" r:id="rId54"/>
    <p:sldId id="722" r:id="rId55"/>
    <p:sldId id="450" r:id="rId56"/>
    <p:sldId id="431" r:id="rId57"/>
    <p:sldId id="462" r:id="rId58"/>
    <p:sldId id="436" r:id="rId59"/>
    <p:sldId id="497" r:id="rId60"/>
    <p:sldId id="311" r:id="rId61"/>
    <p:sldId id="325" r:id="rId62"/>
    <p:sldId id="791" r:id="rId63"/>
    <p:sldId id="793" r:id="rId64"/>
    <p:sldId id="1163" r:id="rId65"/>
    <p:sldId id="863" r:id="rId66"/>
    <p:sldId id="795" r:id="rId67"/>
    <p:sldId id="797" r:id="rId68"/>
    <p:sldId id="798" r:id="rId69"/>
    <p:sldId id="1162" r:id="rId70"/>
    <p:sldId id="799" r:id="rId71"/>
    <p:sldId id="800" r:id="rId72"/>
    <p:sldId id="334" r:id="rId73"/>
    <p:sldId id="796" r:id="rId74"/>
    <p:sldId id="801" r:id="rId75"/>
    <p:sldId id="802" r:id="rId76"/>
    <p:sldId id="803" r:id="rId77"/>
    <p:sldId id="788" r:id="rId78"/>
    <p:sldId id="789" r:id="rId79"/>
    <p:sldId id="790" r:id="rId80"/>
    <p:sldId id="946" r:id="rId8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9900"/>
    <a:srgbClr val="0000FF"/>
    <a:srgbClr val="660066"/>
    <a:srgbClr val="66FFFF"/>
    <a:srgbClr val="00FF00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574A0-A2F5-4A23-A1DF-078F61BDA384}" v="1827" dt="2024-04-09T05:23:10.2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434" autoAdjust="0"/>
  </p:normalViewPr>
  <p:slideViewPr>
    <p:cSldViewPr>
      <p:cViewPr varScale="1">
        <p:scale>
          <a:sx n="77" d="100"/>
          <a:sy n="77" d="100"/>
        </p:scale>
        <p:origin x="1622" y="72"/>
      </p:cViewPr>
      <p:guideLst>
        <p:guide orient="horz" pos="2186"/>
        <p:guide pos="2832"/>
      </p:guideLst>
    </p:cSldViewPr>
  </p:slideViewPr>
  <p:outlineViewPr>
    <p:cViewPr>
      <p:scale>
        <a:sx n="33" d="100"/>
        <a:sy n="33" d="100"/>
      </p:scale>
      <p:origin x="0" y="-2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9T05:22:02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23971 10078 16383 0 0,'7'0'0'0'0,"14"-6"0"0"0,17-15 0 0 0,15-11 0 0 0,18-12 0 0 0,22-25 0 0 0,15-7 0 0 0,27-16 0 0 0,17-12 0 0 0,15-1 0 0 0,17-9 0 0 0,10-3 0 0 0,16-9 0 0 0,6-8 0 0 0,4 6 0 0 0,-4-7 0 0 0,-5-1 0 0 0,-14-2 0 0 0,-20 9 0 0 0,-15 7 0 0 0,-16 12 0 0 0,-7 11 0 0 0,-13 10 0 0 0,-11 8 0 0 0,-4 10 0 0 0,-8 5 0 0 0,-3 7 0 0 0,-5 7 0 0 0,-6 6 0 0 0,-12 5 0 0 0,-12 2 0 0 0,-11 8 0 0 0,-9 3 0 0 0,2-6 0 0 0,5 1 0 0 0,-6 2 0 0 0,-4-2 0 0 0,-4-1 0 0 0,0 5 0 0 0,-8 1 0 0 0,-3-1 0 0 0,2-2 0 0 0,1-2 0 0 0,-4 4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9T05:22:02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26749 7042 16383 0 0,'7'0'0'0'0,"8"0"0"0"0,8 0 0 0 0,7 0 0 0 0,4 0 0 0 0,16 0 0 0 0,6-7 0 0 0,6-1 0 0 0,0 0 0 0 0,1 1 0 0 0,3-4 0 0 0,-3 0 0 0 0,7 1 0 0 0,4-4 0 0 0,-3 1 0 0 0,-8 2 0 0 0,-15 10 0 0 0,-9 24 0 0 0,-10 14 0 0 0,-12 15 0 0 0,-7 4 0 0 0,-6-1 0 0 0,-4-3 0 0 0,-1-4 0 0 0,-2-4 0 0 0,1-3 0 0 0,1-2 0 0 0,-1-1 0 0 0,1 6 0 0 0,1 8 0 0 0,0 8 0 0 0,0 0 0 0 0,0-3 0 0 0,0-5 0 0 0,0-12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9T05:22:02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23786 9837 16383 0 0,'51'-13'0'0'0,"50"-4"0"0"0,39-12 0 0 0,35-2 0 0 0,26 6 0 0 0,37 6 0 0 0,29 6 0 0 0,8 6 0 0 0,15 4 0 0 0,-3 3 0 0 0,-5 0 0 0 0,-19 1 0 0 0,-15 1 0 0 0,-18-1 0 0 0,-22 0 0 0 0,-21-1 0 0 0,-16 1 0 0 0,-18-1 0 0 0,-10 0 0 0 0,-9 0 0 0 0,-8 0 0 0 0,-1 0 0 0 0,-14 12 0 0 0,0 6 0 0 0,-7 4 0 0 0,12 0 0 0 0,4-5 0 0 0,16 2 0 0 0,2-2 0 0 0,-2 1 0 0 0,2-1 0 0 0,-17 2 0 0 0,-22-1 0 0 0,-9-5 0 0 0,-13-4 0 0 0,-20-3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09T05:22:02.4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27596 9446 16383 0 0,'45'19'0'0'0,"21"13"0"0"0,6 1 0 0 0,-2 1 0 0 0,-8 2 0 0 0,-7 1 0 0 0,-1 6 0 0 0,-2 4 0 0 0,-11-1 0 0 0,2-2 0 0 0,11-1 0 0 0,10 4 0 0 0,1-5 0 0 0,-11-4 0 0 0,-14-1 0 0 0,-15-2 0 0 0,-11 1 0 0 0,-8 0 0 0 0,-5 7 0 0 0,-9 3 0 0 0,-10-1 0 0 0,-8 0 0 0 0,-12-3 0 0 0,-20 5 0 0 0,-5 1 0 0 0,-13-1 0 0 0,2-9 0 0 0,5-11 0 0 0,16-3 0 0 0,10-6 0 0 0,12 0 0 0 0,12-2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3E4C4EE-6C22-40AE-A79E-D46A8829D514}" type="datetimeFigureOut">
              <a:rPr lang="en-US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3171A5B-D906-4A5D-8958-33EF24495F96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5A034-8A91-4D9E-96AD-B8555845A58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34CFB-1B91-4778-A1EE-DAF9C7AF847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9E1DE-1461-4A46-8B0E-F88F4695F21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37C83-5D8A-46FE-A682-FFBDF038C8B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FF3D8-5AE3-4152-833B-BFDA0163E27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9C53D-35F4-4DD5-91DD-89BCD16F3A6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6287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287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A65EF-8683-4E86-A2BD-9603250BAD4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F3206-B6C9-413D-9691-B15B7FBEDA3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EBC7D-C779-4B8C-9352-8A25DA48AEF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D1E0D-428D-4E4B-A897-6BAD1B822D4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AD4F5-228B-4D5A-B6FB-7B6087E05DF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51A42-3D61-4E6F-A9BD-426E5EFC294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0854B-9BFD-4FA6-B63C-BD18F7C1082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73BB3-38A5-4471-AD95-D34ABF91BA9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63077-224F-4E34-AA57-75C93B0565F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8E699-4AA8-4089-A6CA-34B7A1129EE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9005B-32CC-443C-84EC-42105722C3D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1F66D-6EF7-4525-87C8-0ACD2974BBD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C10A2-C28F-41AD-8FAD-7E40FBB2FEB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03448-FBC9-4F16-8DC6-3AFF5941E2E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45E7E-712F-4B17-8589-A6E5B466AD2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30AE6E-292B-4EEA-A118-84708BE2D38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F1694-952B-454A-90CA-6329955AE7B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8DC86-7273-4CBF-865C-25CADD96CC2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87855-A51A-4BA8-A83D-BBA05DA757E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33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33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33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4178FAC-473D-4907-BB88-F2913C95205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8200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201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202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203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204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05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27721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0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772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772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6688977-147E-4460-9EA3-632534ACF3D4}" type="slidenum">
              <a:rPr lang="en-US"/>
              <a:t>‹#›</a:t>
            </a:fld>
            <a:endParaRPr lang="en-US"/>
          </a:p>
        </p:txBody>
      </p:sp>
      <p:sp>
        <p:nvSpPr>
          <p:cNvPr id="2055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873250"/>
            <a:ext cx="8686800" cy="1555750"/>
          </a:xfrm>
        </p:spPr>
        <p:txBody>
          <a:bodyPr/>
          <a:lstStyle/>
          <a:p>
            <a:pPr eaLnBrk="1" hangingPunct="1"/>
            <a:r>
              <a:rPr lang="en-US" sz="6000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SINH LÝ HỆ THẦN KINH</a:t>
            </a:r>
          </a:p>
        </p:txBody>
      </p:sp>
      <p:sp>
        <p:nvSpPr>
          <p:cNvPr id="5" name="Rectangle 4"/>
          <p:cNvSpPr/>
          <p:nvPr/>
        </p:nvSpPr>
        <p:spPr bwMode="auto">
          <a:xfrm flipH="1">
            <a:off x="4231005" y="4220845"/>
            <a:ext cx="4229100" cy="5422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4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HỆ THẦN KINH TRUNG ƯƠNG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685800"/>
            <a:ext cx="7086600" cy="381000"/>
          </a:xfrm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 TRUNG ƯƠNG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69919"/>
            <a:ext cx="5181600" cy="449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tuy-gai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733800" y="685800"/>
            <a:ext cx="2286000" cy="6172200"/>
          </a:xfrm>
          <a:noFill/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458758" name="Text Box 6"/>
          <p:cNvSpPr txBox="1">
            <a:spLocks noChangeArrowheads="1"/>
          </p:cNvSpPr>
          <p:nvPr/>
        </p:nvSpPr>
        <p:spPr bwMode="auto">
          <a:xfrm>
            <a:off x="152400" y="822325"/>
            <a:ext cx="1593834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TỦY SỐNG:</a:t>
            </a:r>
          </a:p>
        </p:txBody>
      </p:sp>
      <p:sp>
        <p:nvSpPr>
          <p:cNvPr id="458759" name="Line 7"/>
          <p:cNvSpPr>
            <a:spLocks noChangeShapeType="1"/>
          </p:cNvSpPr>
          <p:nvPr/>
        </p:nvSpPr>
        <p:spPr bwMode="auto">
          <a:xfrm flipH="1">
            <a:off x="3886200" y="1447800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60" name="Text Box 8"/>
          <p:cNvSpPr txBox="1">
            <a:spLocks noChangeArrowheads="1"/>
          </p:cNvSpPr>
          <p:nvPr/>
        </p:nvSpPr>
        <p:spPr bwMode="auto">
          <a:xfrm>
            <a:off x="2574925" y="1255713"/>
            <a:ext cx="1897063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PHÌNH CỔ</a:t>
            </a:r>
          </a:p>
          <a:p>
            <a:r>
              <a:rPr lang="en-US" b="1" dirty="0" err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Đám</a:t>
            </a:r>
            <a:r>
              <a:rPr lang="en-US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endParaRPr lang="en-US" b="1" dirty="0">
              <a:solidFill>
                <a:srgbClr val="66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8761" name="Line 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62" name="Text Box 10"/>
          <p:cNvSpPr txBox="1">
            <a:spLocks noChangeArrowheads="1"/>
          </p:cNvSpPr>
          <p:nvPr/>
        </p:nvSpPr>
        <p:spPr bwMode="auto">
          <a:xfrm>
            <a:off x="1201738" y="3962400"/>
            <a:ext cx="254254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PHÌNH THẮT LƯNG</a:t>
            </a:r>
          </a:p>
          <a:p>
            <a:r>
              <a:rPr lang="en-US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Đám rối thắt lưng- cùng</a:t>
            </a:r>
          </a:p>
        </p:txBody>
      </p:sp>
      <p:sp>
        <p:nvSpPr>
          <p:cNvPr id="458765" name="Line 13"/>
          <p:cNvSpPr>
            <a:spLocks noChangeShapeType="1"/>
          </p:cNvSpPr>
          <p:nvPr/>
        </p:nvSpPr>
        <p:spPr bwMode="auto">
          <a:xfrm flipH="1">
            <a:off x="3276600" y="6248400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66" name="Text Box 14"/>
          <p:cNvSpPr txBox="1">
            <a:spLocks noChangeArrowheads="1"/>
          </p:cNvSpPr>
          <p:nvPr/>
        </p:nvSpPr>
        <p:spPr bwMode="auto">
          <a:xfrm>
            <a:off x="1371600" y="6096000"/>
            <a:ext cx="19367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TẬN CÙNG</a:t>
            </a:r>
          </a:p>
        </p:txBody>
      </p:sp>
      <p:sp>
        <p:nvSpPr>
          <p:cNvPr id="458767" name="Text Box 15"/>
          <p:cNvSpPr txBox="1">
            <a:spLocks noChangeArrowheads="1"/>
          </p:cNvSpPr>
          <p:nvPr/>
        </p:nvSpPr>
        <p:spPr bwMode="auto">
          <a:xfrm>
            <a:off x="228600" y="1447800"/>
            <a:ext cx="1749425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DÀI 42- 45 cm</a:t>
            </a:r>
          </a:p>
        </p:txBody>
      </p:sp>
      <p:sp>
        <p:nvSpPr>
          <p:cNvPr id="458768" name="Text Box 16"/>
          <p:cNvSpPr txBox="1">
            <a:spLocks noChangeArrowheads="1"/>
          </p:cNvSpPr>
          <p:nvPr/>
        </p:nvSpPr>
        <p:spPr bwMode="auto">
          <a:xfrm>
            <a:off x="228600" y="1981200"/>
            <a:ext cx="2000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NẶNG 26- 28 gr</a:t>
            </a:r>
          </a:p>
        </p:txBody>
      </p:sp>
      <p:sp>
        <p:nvSpPr>
          <p:cNvPr id="458769" name="Text Box 17"/>
          <p:cNvSpPr txBox="1">
            <a:spLocks noChangeArrowheads="1"/>
          </p:cNvSpPr>
          <p:nvPr/>
        </p:nvSpPr>
        <p:spPr bwMode="auto">
          <a:xfrm>
            <a:off x="7162800" y="5715000"/>
            <a:ext cx="1238250" cy="3698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</a:t>
            </a:r>
          </a:p>
        </p:txBody>
      </p:sp>
      <p:sp>
        <p:nvSpPr>
          <p:cNvPr id="458770" name="Line 18"/>
          <p:cNvSpPr>
            <a:spLocks noChangeShapeType="1"/>
          </p:cNvSpPr>
          <p:nvPr/>
        </p:nvSpPr>
        <p:spPr bwMode="auto">
          <a:xfrm flipV="1">
            <a:off x="8001000" y="990600"/>
            <a:ext cx="0" cy="464820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58771" name="Line 19"/>
          <p:cNvSpPr>
            <a:spLocks noChangeShapeType="1"/>
          </p:cNvSpPr>
          <p:nvPr/>
        </p:nvSpPr>
        <p:spPr bwMode="auto">
          <a:xfrm flipH="1">
            <a:off x="4800600" y="1447800"/>
            <a:ext cx="32004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72" name="Text Box 20"/>
          <p:cNvSpPr txBox="1">
            <a:spLocks noChangeArrowheads="1"/>
          </p:cNvSpPr>
          <p:nvPr/>
        </p:nvSpPr>
        <p:spPr bwMode="auto">
          <a:xfrm>
            <a:off x="6156325" y="1027113"/>
            <a:ext cx="1238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CỔ</a:t>
            </a:r>
          </a:p>
        </p:txBody>
      </p:sp>
      <p:sp>
        <p:nvSpPr>
          <p:cNvPr id="458773" name="Line 21"/>
          <p:cNvSpPr>
            <a:spLocks noChangeShapeType="1"/>
          </p:cNvSpPr>
          <p:nvPr/>
        </p:nvSpPr>
        <p:spPr bwMode="auto">
          <a:xfrm flipH="1">
            <a:off x="4495800" y="2743200"/>
            <a:ext cx="35052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74" name="Text Box 22"/>
          <p:cNvSpPr txBox="1">
            <a:spLocks noChangeArrowheads="1"/>
          </p:cNvSpPr>
          <p:nvPr/>
        </p:nvSpPr>
        <p:spPr bwMode="auto">
          <a:xfrm>
            <a:off x="6156325" y="2322513"/>
            <a:ext cx="1592263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NGỰC</a:t>
            </a:r>
          </a:p>
        </p:txBody>
      </p:sp>
      <p:sp>
        <p:nvSpPr>
          <p:cNvPr id="458775" name="Line 23"/>
          <p:cNvSpPr>
            <a:spLocks noChangeShapeType="1"/>
          </p:cNvSpPr>
          <p:nvPr/>
        </p:nvSpPr>
        <p:spPr bwMode="auto">
          <a:xfrm flipH="1">
            <a:off x="4572000" y="4114800"/>
            <a:ext cx="34290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76" name="Text Box 24"/>
          <p:cNvSpPr txBox="1">
            <a:spLocks noChangeArrowheads="1"/>
          </p:cNvSpPr>
          <p:nvPr/>
        </p:nvSpPr>
        <p:spPr bwMode="auto">
          <a:xfrm>
            <a:off x="5715000" y="3694113"/>
            <a:ext cx="228441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THẮT LƯNG</a:t>
            </a:r>
          </a:p>
        </p:txBody>
      </p:sp>
      <p:sp>
        <p:nvSpPr>
          <p:cNvPr id="458777" name="Line 25"/>
          <p:cNvSpPr>
            <a:spLocks noChangeShapeType="1"/>
          </p:cNvSpPr>
          <p:nvPr/>
        </p:nvSpPr>
        <p:spPr bwMode="auto">
          <a:xfrm flipH="1">
            <a:off x="4572000" y="4459288"/>
            <a:ext cx="3429000" cy="36512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78" name="Text Box 26"/>
          <p:cNvSpPr txBox="1">
            <a:spLocks noChangeArrowheads="1"/>
          </p:cNvSpPr>
          <p:nvPr/>
        </p:nvSpPr>
        <p:spPr bwMode="auto">
          <a:xfrm>
            <a:off x="6156325" y="4114800"/>
            <a:ext cx="123825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NÓN TỦY</a:t>
            </a:r>
          </a:p>
        </p:txBody>
      </p:sp>
      <p:sp>
        <p:nvSpPr>
          <p:cNvPr id="458779" name="Text Box 27"/>
          <p:cNvSpPr txBox="1">
            <a:spLocks noChangeArrowheads="1"/>
          </p:cNvSpPr>
          <p:nvPr/>
        </p:nvSpPr>
        <p:spPr bwMode="auto">
          <a:xfrm>
            <a:off x="228600" y="2452688"/>
            <a:ext cx="2706688" cy="915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 TỪ BỜ TRÊN C1</a:t>
            </a:r>
          </a:p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ĐẾN BỜ DƯỚI L1 HAY</a:t>
            </a:r>
          </a:p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BỜ TRÊN L2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A053D-2150-B5FE-FD3E-A8E9F3EEA6EC}"/>
              </a:ext>
            </a:extLst>
          </p:cNvPr>
          <p:cNvSpPr txBox="1"/>
          <p:nvPr/>
        </p:nvSpPr>
        <p:spPr>
          <a:xfrm>
            <a:off x="9083627" y="313228"/>
            <a:ext cx="418092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C1 – C4: chi </a:t>
            </a:r>
            <a:r>
              <a:rPr lang="en-GB" dirty="0" err="1">
                <a:latin typeface="Arial"/>
                <a:cs typeface="Arial"/>
              </a:rPr>
              <a:t>phối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đầu-mặt-cổ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>
              <a:cs typeface="Arial" panose="020B0604020202020204" pitchFamily="34" charset="0"/>
            </a:endParaRPr>
          </a:p>
          <a:p>
            <a:r>
              <a:rPr lang="en-GB" dirty="0">
                <a:latin typeface="Arial"/>
                <a:cs typeface="Arial"/>
              </a:rPr>
              <a:t>C5 - C8: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1 </a:t>
            </a:r>
            <a:r>
              <a:rPr lang="en-GB" dirty="0" err="1">
                <a:latin typeface="Arial"/>
                <a:cs typeface="Arial"/>
              </a:rPr>
              <a:t>đám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rồi</a:t>
            </a:r>
            <a:r>
              <a:rPr lang="en-GB" dirty="0">
                <a:latin typeface="Arial"/>
                <a:cs typeface="Arial"/>
              </a:rPr>
              <a:t> TK </a:t>
            </a:r>
            <a:r>
              <a:rPr lang="en-GB" dirty="0" err="1">
                <a:latin typeface="Arial"/>
                <a:cs typeface="Arial"/>
              </a:rPr>
              <a:t>gọi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đám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rồi</a:t>
            </a:r>
            <a:r>
              <a:rPr lang="en-GB" dirty="0">
                <a:latin typeface="Arial"/>
                <a:cs typeface="Arial"/>
              </a:rPr>
              <a:t> TK </a:t>
            </a:r>
            <a:r>
              <a:rPr lang="en-GB" dirty="0" err="1">
                <a:latin typeface="Arial"/>
                <a:cs typeface="Arial"/>
              </a:rPr>
              <a:t>cánh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tay</a:t>
            </a:r>
            <a:r>
              <a:rPr lang="en-GB" dirty="0">
                <a:latin typeface="Arial"/>
                <a:cs typeface="Arial"/>
              </a:rPr>
              <a:t>, chi </a:t>
            </a:r>
            <a:r>
              <a:rPr lang="en-GB" dirty="0" err="1">
                <a:latin typeface="Arial"/>
                <a:cs typeface="Arial"/>
              </a:rPr>
              <a:t>phối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toàn</a:t>
            </a:r>
            <a:r>
              <a:rPr lang="en-GB" dirty="0">
                <a:latin typeface="Arial"/>
                <a:cs typeface="Arial"/>
              </a:rPr>
              <a:t> chi </a:t>
            </a:r>
            <a:r>
              <a:rPr lang="en-GB" dirty="0" err="1">
                <a:latin typeface="Arial"/>
                <a:cs typeface="Arial"/>
              </a:rPr>
              <a:t>trên</a:t>
            </a:r>
            <a:r>
              <a:rPr lang="en-GB" dirty="0">
                <a:latin typeface="Arial"/>
                <a:cs typeface="Arial"/>
              </a:rPr>
              <a:t>.</a:t>
            </a:r>
            <a:br>
              <a:rPr lang="en-GB" dirty="0">
                <a:latin typeface="Arial"/>
                <a:cs typeface="Arial"/>
              </a:rPr>
            </a:br>
            <a:r>
              <a:rPr lang="en-GB" dirty="0">
                <a:latin typeface="Arial"/>
                <a:cs typeface="Arial"/>
              </a:rPr>
              <a:t>=&gt; </a:t>
            </a:r>
            <a:r>
              <a:rPr lang="en-GB" dirty="0" err="1">
                <a:latin typeface="Arial"/>
                <a:cs typeface="Arial"/>
              </a:rPr>
              <a:t>Ứng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dụng</a:t>
            </a:r>
            <a:r>
              <a:rPr lang="en-GB" dirty="0">
                <a:latin typeface="Arial"/>
                <a:cs typeface="Arial"/>
              </a:rPr>
              <a:t>: </a:t>
            </a:r>
            <a:r>
              <a:rPr lang="en-GB" dirty="0" err="1">
                <a:latin typeface="Arial"/>
                <a:cs typeface="Arial"/>
              </a:rPr>
              <a:t>gây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tê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đám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rối</a:t>
            </a:r>
            <a:r>
              <a:rPr lang="en-GB" dirty="0">
                <a:latin typeface="Arial"/>
                <a:cs typeface="Arial"/>
              </a:rPr>
              <a:t> TK </a:t>
            </a:r>
            <a:r>
              <a:rPr lang="en-GB" dirty="0" err="1">
                <a:latin typeface="Arial"/>
                <a:cs typeface="Arial"/>
              </a:rPr>
              <a:t>này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phẫu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thuật</a:t>
            </a:r>
            <a:r>
              <a:rPr lang="en-GB" dirty="0">
                <a:latin typeface="Arial"/>
                <a:cs typeface="Arial"/>
              </a:rPr>
              <a:t> chi </a:t>
            </a:r>
            <a:r>
              <a:rPr lang="en-GB" dirty="0" err="1">
                <a:latin typeface="Arial"/>
                <a:cs typeface="Arial"/>
              </a:rPr>
              <a:t>trên</a:t>
            </a:r>
            <a:r>
              <a:rPr lang="en-GB"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8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8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8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8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58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8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5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5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5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5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58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5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5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5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5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5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458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58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58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8" grpId="0"/>
      <p:bldP spid="458759" grpId="0" animBg="1"/>
      <p:bldP spid="458760" grpId="0"/>
      <p:bldP spid="458761" grpId="0" animBg="1"/>
      <p:bldP spid="458762" grpId="0"/>
      <p:bldP spid="458765" grpId="0" animBg="1"/>
      <p:bldP spid="458766" grpId="0"/>
      <p:bldP spid="458769" grpId="0" animBg="1"/>
      <p:bldP spid="458770" grpId="0" animBg="1"/>
      <p:bldP spid="458771" grpId="0" animBg="1"/>
      <p:bldP spid="458772" grpId="0"/>
      <p:bldP spid="458773" grpId="0" animBg="1"/>
      <p:bldP spid="458774" grpId="0"/>
      <p:bldP spid="458775" grpId="0" animBg="1"/>
      <p:bldP spid="458776" grpId="0"/>
      <p:bldP spid="458777" grpId="0" animBg="1"/>
      <p:bldP spid="4587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Đám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rối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thần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kinh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cánh tay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0" y="1417955"/>
            <a:ext cx="6946900" cy="42443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Đám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rối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thần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kinh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cánh tay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96520" y="1475740"/>
          <a:ext cx="4906645" cy="4528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248150" imgH="2863850" progId="Paint.Picture">
                  <p:embed/>
                </p:oleObj>
              </mc:Choice>
              <mc:Fallback>
                <p:oleObj r:id="rId2" imgW="4248150" imgH="28638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520" y="1475740"/>
                        <a:ext cx="4906645" cy="4528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565" y="1475740"/>
            <a:ext cx="4425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52400"/>
            <a:ext cx="8229600" cy="1139825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đuôi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ngựa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47" y="1905000"/>
            <a:ext cx="3799849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C:\Users\USER\Desktop\hoi-chung-chum-duoi-ng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35127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A6F2C0-7468-0D26-5FAB-DFACF12B0C6A}"/>
              </a:ext>
            </a:extLst>
          </p:cNvPr>
          <p:cNvSpPr txBox="1"/>
          <p:nvPr/>
        </p:nvSpPr>
        <p:spPr>
          <a:xfrm>
            <a:off x="8802397" y="-385525"/>
            <a:ext cx="3976640" cy="97872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latin typeface="Arial"/>
                <a:cs typeface="Arial"/>
              </a:rPr>
              <a:t>Tại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vùng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lưng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rễ</a:t>
            </a:r>
            <a:r>
              <a:rPr lang="en-GB" dirty="0">
                <a:latin typeface="Arial"/>
                <a:cs typeface="Arial"/>
              </a:rPr>
              <a:t> TK </a:t>
            </a:r>
            <a:r>
              <a:rPr lang="en-GB" dirty="0" err="1">
                <a:latin typeface="Arial"/>
                <a:cs typeface="Arial"/>
              </a:rPr>
              <a:t>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bám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liên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sườn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cùng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với</a:t>
            </a:r>
            <a:r>
              <a:rPr lang="en-GB" dirty="0">
                <a:latin typeface="Arial"/>
                <a:cs typeface="Arial"/>
              </a:rPr>
              <a:t> ĐM </a:t>
            </a:r>
            <a:r>
              <a:rPr lang="en-GB" dirty="0" err="1">
                <a:latin typeface="Arial"/>
                <a:cs typeface="Arial"/>
              </a:rPr>
              <a:t>liên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sườn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tạo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thành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mạch</a:t>
            </a:r>
            <a:r>
              <a:rPr lang="en-GB" dirty="0">
                <a:latin typeface="Arial"/>
                <a:cs typeface="Arial"/>
              </a:rPr>
              <a:t> TK </a:t>
            </a:r>
            <a:r>
              <a:rPr lang="en-GB" dirty="0" err="1">
                <a:latin typeface="Arial"/>
                <a:cs typeface="Arial"/>
              </a:rPr>
              <a:t>liên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sườn</a:t>
            </a:r>
            <a:r>
              <a:rPr lang="en-GB" dirty="0">
                <a:latin typeface="Arial"/>
                <a:cs typeface="Arial"/>
              </a:rPr>
              <a:t>, chi </a:t>
            </a:r>
            <a:r>
              <a:rPr lang="en-GB" dirty="0" err="1">
                <a:latin typeface="Arial"/>
                <a:cs typeface="Arial"/>
              </a:rPr>
              <a:t>phối</a:t>
            </a:r>
            <a:r>
              <a:rPr lang="en-GB" dirty="0">
                <a:latin typeface="Arial"/>
                <a:cs typeface="Arial"/>
              </a:rPr>
              <a:t> co </a:t>
            </a:r>
            <a:r>
              <a:rPr lang="en-GB" dirty="0" err="1">
                <a:latin typeface="Arial"/>
                <a:cs typeface="Arial"/>
              </a:rPr>
              <a:t>cơ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liên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suờn</a:t>
            </a:r>
            <a:r>
              <a:rPr lang="en-GB" dirty="0">
                <a:latin typeface="Arial"/>
                <a:cs typeface="Arial"/>
              </a:rPr>
              <a:t>.</a:t>
            </a:r>
          </a:p>
          <a:p>
            <a:endParaRPr lang="en-GB" dirty="0">
              <a:cs typeface="Arial"/>
            </a:endParaRPr>
          </a:p>
          <a:p>
            <a:r>
              <a:rPr lang="en-GB" err="1">
                <a:latin typeface="Arial"/>
                <a:cs typeface="Arial"/>
              </a:rPr>
              <a:t>Tuỷ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chạy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tới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đầu</a:t>
            </a:r>
            <a:r>
              <a:rPr lang="en-GB" dirty="0">
                <a:latin typeface="Arial"/>
                <a:cs typeface="Arial"/>
              </a:rPr>
              <a:t> L2 </a:t>
            </a:r>
            <a:r>
              <a:rPr lang="en-GB" err="1">
                <a:latin typeface="Arial"/>
                <a:cs typeface="Arial"/>
              </a:rPr>
              <a:t>thôi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nhưng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Màng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Não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Tuỷ</a:t>
            </a:r>
            <a:r>
              <a:rPr lang="en-GB" dirty="0">
                <a:latin typeface="Arial"/>
                <a:cs typeface="Arial"/>
              </a:rPr>
              <a:t> (MNT) </a:t>
            </a:r>
            <a:r>
              <a:rPr lang="en-GB" err="1">
                <a:latin typeface="Arial"/>
                <a:cs typeface="Arial"/>
              </a:rPr>
              <a:t>thì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chạy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tới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hết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vùng</a:t>
            </a:r>
            <a:r>
              <a:rPr lang="en-GB" dirty="0">
                <a:latin typeface="Arial"/>
                <a:cs typeface="Arial"/>
              </a:rPr>
              <a:t> Lumbar. MNT </a:t>
            </a:r>
            <a:r>
              <a:rPr lang="en-GB" err="1">
                <a:latin typeface="Arial"/>
                <a:cs typeface="Arial"/>
              </a:rPr>
              <a:t>chứa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dịch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não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tuỷ</a:t>
            </a:r>
            <a:r>
              <a:rPr lang="en-GB" dirty="0">
                <a:latin typeface="Arial"/>
                <a:cs typeface="Arial"/>
              </a:rPr>
              <a:t>.</a:t>
            </a:r>
          </a:p>
          <a:p>
            <a:r>
              <a:rPr lang="en-GB" dirty="0">
                <a:latin typeface="Arial"/>
                <a:cs typeface="Arial"/>
              </a:rPr>
              <a:t>=&gt; </a:t>
            </a:r>
            <a:r>
              <a:rPr lang="en-GB" dirty="0" err="1">
                <a:latin typeface="Arial"/>
                <a:cs typeface="Arial"/>
              </a:rPr>
              <a:t>Tuỷ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sống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nằm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trong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dịch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não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tuỷ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 </a:t>
            </a:r>
            <a:r>
              <a:rPr lang="en-GB" dirty="0" err="1">
                <a:latin typeface="Arial"/>
                <a:cs typeface="Arial"/>
              </a:rPr>
              <a:t>dịch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não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tuỷ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nuôi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tuỷ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sống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>
              <a:cs typeface="Arial"/>
            </a:endParaRPr>
          </a:p>
          <a:p>
            <a:endParaRPr lang="en-GB" dirty="0">
              <a:cs typeface="Arial"/>
            </a:endParaRPr>
          </a:p>
          <a:p>
            <a:r>
              <a:rPr lang="en-GB" dirty="0">
                <a:latin typeface="Arial"/>
                <a:cs typeface="Arial"/>
              </a:rPr>
              <a:t>L3, L4 chi </a:t>
            </a:r>
            <a:r>
              <a:rPr lang="en-GB" err="1">
                <a:latin typeface="Arial"/>
                <a:cs typeface="Arial"/>
              </a:rPr>
              <a:t>phối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vùng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Tiểu</a:t>
            </a:r>
            <a:r>
              <a:rPr lang="en-GB" dirty="0">
                <a:latin typeface="Arial"/>
                <a:cs typeface="Arial"/>
              </a:rPr>
              <a:t> Khung (</a:t>
            </a:r>
            <a:r>
              <a:rPr lang="en-GB" err="1">
                <a:latin typeface="Arial"/>
                <a:cs typeface="Arial"/>
              </a:rPr>
              <a:t>xương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chậu</a:t>
            </a:r>
            <a:r>
              <a:rPr lang="en-GB" dirty="0">
                <a:latin typeface="Arial"/>
                <a:cs typeface="Arial"/>
              </a:rPr>
              <a:t>), </a:t>
            </a:r>
            <a:r>
              <a:rPr lang="en-GB" err="1">
                <a:latin typeface="Arial"/>
                <a:cs typeface="Arial"/>
              </a:rPr>
              <a:t>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vào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mặt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trong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vùng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Hạ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Vị</a:t>
            </a:r>
            <a:r>
              <a:rPr lang="en-GB" dirty="0">
                <a:latin typeface="Arial"/>
                <a:cs typeface="Arial"/>
              </a:rPr>
              <a:t> (</a:t>
            </a:r>
            <a:r>
              <a:rPr lang="en-GB" err="1">
                <a:latin typeface="Arial"/>
                <a:cs typeface="Arial"/>
              </a:rPr>
              <a:t>bàng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quang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err="1">
                <a:latin typeface="Arial"/>
                <a:cs typeface="Arial"/>
              </a:rPr>
              <a:t>tử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cung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err="1">
                <a:latin typeface="Arial"/>
                <a:cs typeface="Arial"/>
              </a:rPr>
              <a:t>sinh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dục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err="1">
                <a:latin typeface="Arial"/>
                <a:cs typeface="Arial"/>
              </a:rPr>
              <a:t>trực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tràng</a:t>
            </a:r>
            <a:r>
              <a:rPr lang="en-GB" dirty="0">
                <a:latin typeface="Arial"/>
                <a:cs typeface="Arial"/>
              </a:rPr>
              <a:t>). </a:t>
            </a:r>
            <a:endParaRPr lang="en-GB"/>
          </a:p>
          <a:p>
            <a:r>
              <a:rPr lang="en-GB" dirty="0">
                <a:latin typeface="Arial"/>
                <a:cs typeface="Arial"/>
              </a:rPr>
              <a:t>=&gt; BN </a:t>
            </a:r>
            <a:r>
              <a:rPr lang="en-GB" dirty="0" err="1">
                <a:latin typeface="Arial"/>
                <a:cs typeface="Arial"/>
              </a:rPr>
              <a:t>bị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thoát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vị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tại</a:t>
            </a:r>
            <a:r>
              <a:rPr lang="en-GB" dirty="0">
                <a:latin typeface="Arial"/>
                <a:cs typeface="Arial"/>
              </a:rPr>
              <a:t> L3, L4 </a:t>
            </a:r>
            <a:r>
              <a:rPr lang="en-GB" dirty="0" err="1">
                <a:latin typeface="Arial"/>
                <a:cs typeface="Arial"/>
              </a:rPr>
              <a:t>thì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triệu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chứng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đau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mông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trước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đùi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tức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vùng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quang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mắc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tiểu</a:t>
            </a:r>
            <a:r>
              <a:rPr lang="en-GB" dirty="0">
                <a:latin typeface="Arial"/>
                <a:cs typeface="Arial"/>
              </a:rPr>
              <a:t> + </a:t>
            </a:r>
            <a:r>
              <a:rPr lang="en-GB" dirty="0" err="1">
                <a:latin typeface="Arial"/>
                <a:cs typeface="Arial"/>
              </a:rPr>
              <a:t>táo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bón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>
              <a:latin typeface="Arial"/>
            </a:endParaRPr>
          </a:p>
          <a:p>
            <a:r>
              <a:rPr lang="en-GB" dirty="0">
                <a:latin typeface="Arial"/>
                <a:cs typeface="Arial"/>
              </a:rPr>
              <a:t>Khi </a:t>
            </a:r>
            <a:r>
              <a:rPr lang="en-GB" dirty="0" err="1">
                <a:latin typeface="Arial"/>
                <a:cs typeface="Arial"/>
              </a:rPr>
              <a:t>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tiểu</a:t>
            </a:r>
            <a:r>
              <a:rPr lang="en-GB" dirty="0">
                <a:latin typeface="Arial"/>
                <a:cs typeface="Arial"/>
              </a:rPr>
              <a:t> + </a:t>
            </a:r>
            <a:r>
              <a:rPr lang="en-GB" dirty="0" err="1">
                <a:latin typeface="Arial"/>
                <a:cs typeface="Arial"/>
              </a:rPr>
              <a:t>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tiêu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được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sẽ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giảm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đau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tắc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khắc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>
              <a:latin typeface="Arial"/>
            </a:endParaRPr>
          </a:p>
          <a:p>
            <a:endParaRPr lang="en-GB"/>
          </a:p>
          <a:p>
            <a:r>
              <a:rPr lang="en-GB" dirty="0">
                <a:latin typeface="Arial"/>
                <a:cs typeface="Arial"/>
              </a:rPr>
              <a:t>L4, L5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mặt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ngoài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đùi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chạy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dọc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cẳng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chân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tới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ngón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cái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>
              <a:latin typeface="Arial"/>
            </a:endParaRPr>
          </a:p>
          <a:p>
            <a:r>
              <a:rPr lang="en-GB" dirty="0">
                <a:latin typeface="Arial"/>
                <a:cs typeface="Arial"/>
              </a:rPr>
              <a:t>=&gt; </a:t>
            </a:r>
            <a:r>
              <a:rPr lang="en-GB" dirty="0" err="1">
                <a:latin typeface="Arial"/>
                <a:cs typeface="Arial"/>
              </a:rPr>
              <a:t>Nếu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đau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ngón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cái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tổn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thương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đĩa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đệm</a:t>
            </a:r>
            <a:r>
              <a:rPr lang="en-GB" dirty="0">
                <a:latin typeface="Arial"/>
                <a:cs typeface="Arial"/>
              </a:rPr>
              <a:t> L4, L5.</a:t>
            </a:r>
            <a:endParaRPr lang="en-GB" dirty="0">
              <a:latin typeface="Arial"/>
            </a:endParaRPr>
          </a:p>
          <a:p>
            <a:endParaRPr lang="en-GB"/>
          </a:p>
          <a:p>
            <a:r>
              <a:rPr lang="en-GB" dirty="0">
                <a:latin typeface="Arial"/>
                <a:cs typeface="Arial"/>
              </a:rPr>
              <a:t>L5, X1 + </a:t>
            </a:r>
            <a:r>
              <a:rPr lang="en-GB" dirty="0" err="1">
                <a:latin typeface="Arial"/>
                <a:cs typeface="Arial"/>
              </a:rPr>
              <a:t>đám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thắt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lưng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sau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cùng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về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phía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sau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tạo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thành</a:t>
            </a:r>
            <a:r>
              <a:rPr lang="en-GB" dirty="0">
                <a:latin typeface="Arial"/>
                <a:cs typeface="Arial"/>
              </a:rPr>
              <a:t> TK </a:t>
            </a:r>
            <a:r>
              <a:rPr lang="en-GB" dirty="0" err="1">
                <a:latin typeface="Arial"/>
                <a:cs typeface="Arial"/>
              </a:rPr>
              <a:t>toạ</a:t>
            </a:r>
            <a:r>
              <a:rPr lang="en-GB" dirty="0">
                <a:latin typeface="Arial"/>
                <a:cs typeface="Arial"/>
              </a:rPr>
              <a:t>,</a:t>
            </a:r>
            <a:endParaRPr lang="en-GB" dirty="0">
              <a:latin typeface="Arial"/>
            </a:endParaRPr>
          </a:p>
          <a:p>
            <a:r>
              <a:rPr lang="en-GB" dirty="0">
                <a:latin typeface="Arial"/>
                <a:cs typeface="Arial"/>
              </a:rPr>
              <a:t>TK </a:t>
            </a:r>
            <a:r>
              <a:rPr lang="en-GB" dirty="0" err="1">
                <a:latin typeface="Arial"/>
                <a:cs typeface="Arial"/>
              </a:rPr>
              <a:t>này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giữa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mông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tới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khoeo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chân</a:t>
            </a:r>
            <a:r>
              <a:rPr lang="en-GB" dirty="0">
                <a:latin typeface="Arial"/>
                <a:cs typeface="Arial"/>
              </a:rPr>
              <a:t>, qua </a:t>
            </a:r>
            <a:r>
              <a:rPr lang="en-GB" dirty="0" err="1">
                <a:latin typeface="Arial"/>
                <a:cs typeface="Arial"/>
              </a:rPr>
              <a:t>xương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gót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ngón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út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>
              <a:latin typeface="Arial"/>
            </a:endParaRPr>
          </a:p>
          <a:p>
            <a:r>
              <a:rPr lang="en-GB" dirty="0">
                <a:latin typeface="Arial"/>
                <a:cs typeface="Arial"/>
              </a:rPr>
              <a:t>=&gt; </a:t>
            </a:r>
            <a:r>
              <a:rPr lang="en-GB" dirty="0" err="1">
                <a:latin typeface="Arial"/>
                <a:cs typeface="Arial"/>
              </a:rPr>
              <a:t>khi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thoát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vị</a:t>
            </a:r>
            <a:r>
              <a:rPr lang="en-GB" dirty="0">
                <a:latin typeface="Arial"/>
                <a:cs typeface="Arial"/>
              </a:rPr>
              <a:t> L5, X1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đau</a:t>
            </a:r>
            <a:r>
              <a:rPr lang="en-GB" dirty="0">
                <a:latin typeface="Arial"/>
                <a:cs typeface="Arial"/>
              </a:rPr>
              <a:t> TK </a:t>
            </a:r>
            <a:r>
              <a:rPr lang="en-GB" dirty="0" err="1">
                <a:latin typeface="Arial"/>
                <a:cs typeface="Arial"/>
              </a:rPr>
              <a:t>toạ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nhưng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ngược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lại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chưa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chắc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>
              <a:latin typeface="Arial"/>
            </a:endParaRPr>
          </a:p>
          <a:p>
            <a:endParaRPr lang="en-GB" dirty="0">
              <a:cs typeface="Arial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USER\Desktop\32-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739"/>
            <a:ext cx="8305800" cy="62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18435" name="Picture 5" descr="tm-tuy-gai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0" y="1981200"/>
            <a:ext cx="5514975" cy="4549775"/>
          </a:xfrm>
          <a:noFill/>
        </p:spPr>
      </p:pic>
      <p:sp>
        <p:nvSpPr>
          <p:cNvPr id="459782" name="Line 6"/>
          <p:cNvSpPr>
            <a:spLocks noChangeShapeType="1"/>
          </p:cNvSpPr>
          <p:nvPr/>
        </p:nvSpPr>
        <p:spPr bwMode="auto">
          <a:xfrm flipH="1">
            <a:off x="1981200" y="4724400"/>
            <a:ext cx="1981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83" name="Text Box 7"/>
          <p:cNvSpPr txBox="1">
            <a:spLocks noChangeArrowheads="1"/>
          </p:cNvSpPr>
          <p:nvPr/>
        </p:nvSpPr>
        <p:spPr bwMode="auto">
          <a:xfrm>
            <a:off x="566738" y="5486400"/>
            <a:ext cx="1414462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SỪNG SAU</a:t>
            </a:r>
          </a:p>
        </p:txBody>
      </p:sp>
      <p:sp>
        <p:nvSpPr>
          <p:cNvPr id="459784" name="Line 8"/>
          <p:cNvSpPr>
            <a:spLocks noChangeShapeType="1"/>
          </p:cNvSpPr>
          <p:nvPr/>
        </p:nvSpPr>
        <p:spPr bwMode="auto">
          <a:xfrm flipV="1">
            <a:off x="4876800" y="2667000"/>
            <a:ext cx="13716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85" name="Text Box 9"/>
          <p:cNvSpPr txBox="1">
            <a:spLocks noChangeArrowheads="1"/>
          </p:cNvSpPr>
          <p:nvPr/>
        </p:nvSpPr>
        <p:spPr bwMode="auto">
          <a:xfrm>
            <a:off x="6324600" y="2362200"/>
            <a:ext cx="1785938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SỪNG TRƯỚC</a:t>
            </a:r>
          </a:p>
        </p:txBody>
      </p:sp>
      <p:sp>
        <p:nvSpPr>
          <p:cNvPr id="459786" name="Line 10"/>
          <p:cNvSpPr>
            <a:spLocks noChangeShapeType="1"/>
          </p:cNvSpPr>
          <p:nvPr/>
        </p:nvSpPr>
        <p:spPr bwMode="auto">
          <a:xfrm flipH="1" flipV="1">
            <a:off x="1981200" y="3657600"/>
            <a:ext cx="1828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87" name="Text Box 11"/>
          <p:cNvSpPr txBox="1">
            <a:spLocks noChangeArrowheads="1"/>
          </p:cNvSpPr>
          <p:nvPr/>
        </p:nvSpPr>
        <p:spPr bwMode="auto">
          <a:xfrm>
            <a:off x="414338" y="3443288"/>
            <a:ext cx="1414462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SỪNG BÊN</a:t>
            </a:r>
          </a:p>
        </p:txBody>
      </p:sp>
      <p:sp>
        <p:nvSpPr>
          <p:cNvPr id="459788" name="Text Box 12"/>
          <p:cNvSpPr txBox="1">
            <a:spLocks noChangeArrowheads="1"/>
          </p:cNvSpPr>
          <p:nvPr/>
        </p:nvSpPr>
        <p:spPr bwMode="auto">
          <a:xfrm>
            <a:off x="152400" y="822325"/>
            <a:ext cx="1593834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TỦY SỐNG:</a:t>
            </a:r>
          </a:p>
        </p:txBody>
      </p:sp>
      <p:sp>
        <p:nvSpPr>
          <p:cNvPr id="459789" name="Line 13"/>
          <p:cNvSpPr>
            <a:spLocks noChangeShapeType="1"/>
          </p:cNvSpPr>
          <p:nvPr/>
        </p:nvSpPr>
        <p:spPr bwMode="auto">
          <a:xfrm flipV="1">
            <a:off x="6400800" y="3352800"/>
            <a:ext cx="10668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90" name="Text Box 14"/>
          <p:cNvSpPr txBox="1">
            <a:spLocks noChangeArrowheads="1"/>
          </p:cNvSpPr>
          <p:nvPr/>
        </p:nvSpPr>
        <p:spPr bwMode="auto">
          <a:xfrm>
            <a:off x="7496175" y="2909888"/>
            <a:ext cx="141922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RỄ TRƯỚC</a:t>
            </a:r>
          </a:p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RỄ BỤNG</a:t>
            </a:r>
          </a:p>
        </p:txBody>
      </p:sp>
      <p:sp>
        <p:nvSpPr>
          <p:cNvPr id="459791" name="Line 15"/>
          <p:cNvSpPr>
            <a:spLocks noChangeShapeType="1"/>
          </p:cNvSpPr>
          <p:nvPr/>
        </p:nvSpPr>
        <p:spPr bwMode="auto">
          <a:xfrm>
            <a:off x="6477000" y="4724400"/>
            <a:ext cx="45720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92" name="Text Box 16"/>
          <p:cNvSpPr txBox="1">
            <a:spLocks noChangeArrowheads="1"/>
          </p:cNvSpPr>
          <p:nvPr/>
        </p:nvSpPr>
        <p:spPr bwMode="auto">
          <a:xfrm>
            <a:off x="7010400" y="5683250"/>
            <a:ext cx="1236663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RỄ SAU</a:t>
            </a:r>
          </a:p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RỄ LƯNG</a:t>
            </a:r>
          </a:p>
        </p:txBody>
      </p:sp>
      <p:sp>
        <p:nvSpPr>
          <p:cNvPr id="459793" name="Line 17"/>
          <p:cNvSpPr>
            <a:spLocks noChangeShapeType="1"/>
          </p:cNvSpPr>
          <p:nvPr/>
        </p:nvSpPr>
        <p:spPr bwMode="auto">
          <a:xfrm flipV="1">
            <a:off x="4419600" y="1828800"/>
            <a:ext cx="609600" cy="243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94" name="Text Box 18"/>
          <p:cNvSpPr txBox="1">
            <a:spLocks noChangeArrowheads="1"/>
          </p:cNvSpPr>
          <p:nvPr/>
        </p:nvSpPr>
        <p:spPr bwMode="auto">
          <a:xfrm>
            <a:off x="4572000" y="1385888"/>
            <a:ext cx="2581275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 ỐNG TRUNG TÂM</a:t>
            </a: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V="1">
            <a:off x="7239000" y="1524000"/>
            <a:ext cx="6096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7251700" y="1154113"/>
            <a:ext cx="1435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 ĐỘNG</a:t>
            </a: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 flipH="1">
            <a:off x="1112838" y="5867400"/>
            <a:ext cx="182562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90538" y="6324600"/>
            <a:ext cx="139700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GIÁC</a:t>
            </a:r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 flipH="1" flipV="1">
            <a:off x="1066800" y="2667000"/>
            <a:ext cx="2286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456883" y="2360613"/>
            <a:ext cx="139573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VẬT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9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9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9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9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59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9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9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59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59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59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9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59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5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82" grpId="0" animBg="1"/>
      <p:bldP spid="459783" grpId="0"/>
      <p:bldP spid="459784" grpId="0" animBg="1"/>
      <p:bldP spid="459785" grpId="0"/>
      <p:bldP spid="459786" grpId="0" animBg="1"/>
      <p:bldP spid="459787" grpId="0"/>
      <p:bldP spid="459788" grpId="0"/>
      <p:bldP spid="459789" grpId="0" animBg="1"/>
      <p:bldP spid="459790" grpId="0"/>
      <p:bldP spid="459791" grpId="0" animBg="1"/>
      <p:bldP spid="459792" grpId="0"/>
      <p:bldP spid="459793" grpId="0" animBg="1"/>
      <p:bldP spid="459794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Nơi giữ chỗ cho Số hiệu Bản chiếu 4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/>
          <a:p>
            <a:pPr algn="ctr"/>
            <a:fld id="{BA7D2FC5-CFB0-4442-B27A-2649653E2B4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153400" cy="5791200"/>
          </a:xfrm>
        </p:spPr>
        <p:txBody>
          <a:bodyPr/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800" err="1">
                <a:latin typeface="Times New Roman"/>
                <a:cs typeface="Times New Roman"/>
              </a:rPr>
              <a:t>Phản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xạ</a:t>
            </a:r>
            <a:r>
              <a:rPr lang="en-US" sz="1800" dirty="0">
                <a:latin typeface="Times New Roman"/>
                <a:cs typeface="Times New Roman"/>
              </a:rPr>
              <a:t> da- </a:t>
            </a:r>
            <a:r>
              <a:rPr lang="en-US" sz="1800" err="1">
                <a:latin typeface="Times New Roman"/>
                <a:cs typeface="Times New Roman"/>
              </a:rPr>
              <a:t>gân</a:t>
            </a:r>
            <a:r>
              <a:rPr lang="en-US" sz="1800" dirty="0">
                <a:latin typeface="Times New Roman"/>
                <a:cs typeface="Times New Roman"/>
              </a:rPr>
              <a:t> (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cho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dù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cắt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đầu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ếch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thì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khi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stimuate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cơ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nó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vẫn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co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vì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nó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vẫn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còn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tuỷ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=&gt;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còn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phản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xạ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tuỷ</a:t>
            </a:r>
            <a:r>
              <a:rPr lang="en-US" sz="1800" dirty="0">
                <a:latin typeface="Times New Roman"/>
                <a:cs typeface="Times New Roman"/>
              </a:rPr>
              <a:t>), </a:t>
            </a:r>
            <a:r>
              <a:rPr lang="en-US" sz="1800" err="1">
                <a:latin typeface="Times New Roman"/>
                <a:cs typeface="Times New Roman"/>
              </a:rPr>
              <a:t>dẫn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truyền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và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dinh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dưỡng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349250" lvl="1" indent="-116205"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9250" lvl="1" indent="-116205"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US" sz="1800" err="1">
                <a:latin typeface="Times New Roman"/>
                <a:cs typeface="Times New Roman"/>
              </a:rPr>
              <a:t>Tế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bào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thần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kinh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hướng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err="1">
                <a:latin typeface="Times New Roman"/>
                <a:cs typeface="Times New Roman"/>
              </a:rPr>
              <a:t>tâm</a:t>
            </a:r>
            <a:r>
              <a:rPr lang="en-US" sz="1800" dirty="0">
                <a:latin typeface="Times New Roman"/>
                <a:cs typeface="Times New Roman"/>
              </a:rPr>
              <a:t> (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dây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TK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cảm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giác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vì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nó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về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Sừng Sau (chi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phối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cảm</a:t>
            </a:r>
            <a:r>
              <a:rPr lang="en-US" sz="18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i="1" err="1">
                <a:highlight>
                  <a:srgbClr val="FFFF00"/>
                </a:highlight>
                <a:latin typeface="Times New Roman"/>
                <a:cs typeface="Times New Roman"/>
              </a:rPr>
              <a:t>giác</a:t>
            </a:r>
            <a:r>
              <a:rPr lang="en-US" sz="1800" dirty="0">
                <a:latin typeface="Times New Roman"/>
                <a:cs typeface="Times New Roman"/>
              </a:rPr>
              <a:t>).</a:t>
            </a:r>
          </a:p>
          <a:p>
            <a:pPr marL="349250" lvl="1" indent="-116205"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9250" lvl="1" indent="-116205"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9250" lvl="1" indent="-116205"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532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7579" y="2919444"/>
            <a:ext cx="5534526" cy="4165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</p:pic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152400" y="685800"/>
            <a:ext cx="1864613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TỦY SỐNG:</a:t>
            </a:r>
          </a:p>
          <a:p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DACF46-9641-65B8-0700-F8F75B3BFF98}"/>
                  </a:ext>
                </a:extLst>
              </p14:cNvPr>
              <p14:cNvContentPartPr/>
              <p14:nvPr/>
            </p14:nvContentPartPr>
            <p14:xfrm>
              <a:off x="7137223" y="3066267"/>
              <a:ext cx="1620686" cy="1074411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DACF46-9641-65B8-0700-F8F75B3BFF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19227" y="3048630"/>
                <a:ext cx="1656317" cy="1110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5F8AE2E-037F-2D36-53AF-C6F06D0ACBD2}"/>
                  </a:ext>
                </a:extLst>
              </p14:cNvPr>
              <p14:cNvContentPartPr/>
              <p14:nvPr/>
            </p14:nvContentPartPr>
            <p14:xfrm>
              <a:off x="8567392" y="2987425"/>
              <a:ext cx="344026" cy="30616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5F8AE2E-037F-2D36-53AF-C6F06D0ACB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49418" y="2969796"/>
                <a:ext cx="379615" cy="341786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D195BFD-8F08-D3B2-7368-B665EFC157B8}"/>
              </a:ext>
            </a:extLst>
          </p:cNvPr>
          <p:cNvSpPr txBox="1"/>
          <p:nvPr/>
        </p:nvSpPr>
        <p:spPr>
          <a:xfrm>
            <a:off x="7900694" y="2492874"/>
            <a:ext cx="14358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Sừng </a:t>
            </a:r>
            <a:r>
              <a:rPr lang="en-GB" dirty="0" err="1">
                <a:latin typeface="Arial"/>
                <a:cs typeface="Arial"/>
              </a:rPr>
              <a:t>sau</a:t>
            </a:r>
            <a:r>
              <a:rPr lang="en-GB" dirty="0">
                <a:latin typeface="Arial"/>
                <a:cs typeface="Arial"/>
              </a:rPr>
              <a:t> (</a:t>
            </a:r>
            <a:r>
              <a:rPr lang="en-GB" dirty="0" err="1">
                <a:latin typeface="Arial"/>
                <a:cs typeface="Arial"/>
              </a:rPr>
              <a:t>cảm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giác</a:t>
            </a:r>
            <a:r>
              <a:rPr lang="en-GB" dirty="0">
                <a:latin typeface="Arial"/>
                <a:cs typeface="Arial"/>
              </a:rPr>
              <a:t>)</a:t>
            </a:r>
            <a:endParaRPr lang="en-GB" dirty="0" err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172A47-07D2-88F8-66C6-48F811E788E5}"/>
                  </a:ext>
                </a:extLst>
              </p14:cNvPr>
              <p14:cNvContentPartPr/>
              <p14:nvPr/>
            </p14:nvContentPartPr>
            <p14:xfrm>
              <a:off x="7041878" y="4397307"/>
              <a:ext cx="2105660" cy="8396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172A47-07D2-88F8-66C6-48F811E788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3881" y="4379725"/>
                <a:ext cx="2141294" cy="119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524E491-E2B8-AD1F-F82E-F7F09F9171F5}"/>
                  </a:ext>
                </a:extLst>
              </p14:cNvPr>
              <p14:cNvContentPartPr/>
              <p14:nvPr/>
            </p14:nvContentPartPr>
            <p14:xfrm>
              <a:off x="9003253" y="4276885"/>
              <a:ext cx="317936" cy="428098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524E491-E2B8-AD1F-F82E-F7F09F9171F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85270" y="4259257"/>
                <a:ext cx="353542" cy="46371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44B520-5211-BBE7-1507-74EA3D4C13DD}"/>
              </a:ext>
            </a:extLst>
          </p:cNvPr>
          <p:cNvSpPr txBox="1"/>
          <p:nvPr/>
        </p:nvSpPr>
        <p:spPr>
          <a:xfrm>
            <a:off x="8341251" y="3746861"/>
            <a:ext cx="16079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Sừng </a:t>
            </a:r>
            <a:r>
              <a:rPr lang="en-GB" dirty="0" err="1">
                <a:latin typeface="Arial"/>
                <a:cs typeface="Arial"/>
              </a:rPr>
              <a:t>Trước</a:t>
            </a:r>
            <a:r>
              <a:rPr lang="en-GB" dirty="0">
                <a:latin typeface="Arial"/>
                <a:cs typeface="Arial"/>
              </a:rPr>
              <a:t> (v/</a:t>
            </a:r>
            <a:r>
              <a:rPr lang="en-GB" dirty="0" err="1">
                <a:latin typeface="Arial"/>
                <a:cs typeface="Arial"/>
              </a:rPr>
              <a:t>động</a:t>
            </a:r>
            <a:r>
              <a:rPr lang="en-GB" dirty="0">
                <a:latin typeface="Arial"/>
                <a:cs typeface="Arial"/>
              </a:rPr>
              <a:t>)</a:t>
            </a:r>
            <a:endParaRPr lang="en-GB" dirty="0" err="1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8330B-4175-1EFB-30AD-2016E301EB17}"/>
              </a:ext>
            </a:extLst>
          </p:cNvPr>
          <p:cNvSpPr txBox="1"/>
          <p:nvPr/>
        </p:nvSpPr>
        <p:spPr>
          <a:xfrm>
            <a:off x="9629038" y="281230"/>
            <a:ext cx="426263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err="1">
                <a:latin typeface="Arial"/>
                <a:cs typeface="Arial"/>
              </a:rPr>
              <a:t>Cơ</a:t>
            </a:r>
            <a:r>
              <a:rPr lang="en-GB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chế</a:t>
            </a:r>
            <a:r>
              <a:rPr lang="en-GB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nheo</a:t>
            </a:r>
            <a:r>
              <a:rPr lang="en-GB">
                <a:latin typeface="Arial"/>
                <a:cs typeface="Arial"/>
              </a:rPr>
              <a:t> mắt:</a:t>
            </a:r>
            <a:endParaRPr lang="en-US">
              <a:latin typeface="Arial"/>
            </a:endParaRPr>
          </a:p>
          <a:p>
            <a:r>
              <a:rPr lang="en-GB">
                <a:latin typeface="Arial"/>
                <a:cs typeface="Arial"/>
              </a:rPr>
              <a:t>- </a:t>
            </a:r>
            <a:r>
              <a:rPr lang="en-GB" err="1">
                <a:latin typeface="Arial"/>
                <a:cs typeface="Arial"/>
              </a:rPr>
              <a:t>Bộ</a:t>
            </a:r>
            <a:r>
              <a:rPr lang="en-GB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phận</a:t>
            </a:r>
            <a:r>
              <a:rPr lang="en-GB">
                <a:latin typeface="Arial"/>
                <a:cs typeface="Arial"/>
              </a:rPr>
              <a:t> tiếp nhận: đồng tử, đi vào võng mạc.</a:t>
            </a:r>
            <a:endParaRPr lang="en-GB">
              <a:latin typeface="Arial"/>
            </a:endParaRPr>
          </a:p>
          <a:p>
            <a:r>
              <a:rPr lang="en-GB" dirty="0">
                <a:latin typeface="Arial"/>
                <a:cs typeface="Arial"/>
              </a:rPr>
              <a:t>- </a:t>
            </a:r>
            <a:r>
              <a:rPr lang="en-GB" dirty="0" err="1">
                <a:latin typeface="Arial"/>
                <a:cs typeface="Arial"/>
              </a:rPr>
              <a:t>dây</a:t>
            </a:r>
            <a:r>
              <a:rPr lang="en-GB" dirty="0">
                <a:latin typeface="Arial"/>
                <a:cs typeface="Arial"/>
              </a:rPr>
              <a:t> TK </a:t>
            </a:r>
            <a:r>
              <a:rPr lang="en-GB" dirty="0" err="1">
                <a:latin typeface="Arial"/>
                <a:cs typeface="Arial"/>
              </a:rPr>
              <a:t>hướng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tâm</a:t>
            </a:r>
            <a:r>
              <a:rPr lang="en-GB" dirty="0">
                <a:latin typeface="Arial"/>
                <a:cs typeface="Arial"/>
              </a:rPr>
              <a:t>: </a:t>
            </a:r>
            <a:r>
              <a:rPr lang="en-GB" dirty="0" err="1">
                <a:latin typeface="Arial"/>
                <a:cs typeface="Arial"/>
              </a:rPr>
              <a:t>dây</a:t>
            </a:r>
            <a:r>
              <a:rPr lang="en-GB" dirty="0">
                <a:latin typeface="Arial"/>
                <a:cs typeface="Arial"/>
              </a:rPr>
              <a:t> TK II.</a:t>
            </a:r>
            <a:endParaRPr lang="en-GB" dirty="0">
              <a:latin typeface="Arial"/>
            </a:endParaRPr>
          </a:p>
          <a:p>
            <a:r>
              <a:rPr lang="en-GB" dirty="0">
                <a:latin typeface="Arial"/>
                <a:cs typeface="Arial"/>
              </a:rPr>
              <a:t>- </a:t>
            </a:r>
            <a:r>
              <a:rPr lang="en-GB" dirty="0" err="1">
                <a:latin typeface="Arial"/>
                <a:cs typeface="Arial"/>
              </a:rPr>
              <a:t>tế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bào</a:t>
            </a:r>
            <a:r>
              <a:rPr lang="en-GB" dirty="0">
                <a:latin typeface="Arial"/>
                <a:cs typeface="Arial"/>
              </a:rPr>
              <a:t> TK </a:t>
            </a:r>
            <a:r>
              <a:rPr lang="en-GB" dirty="0" err="1">
                <a:latin typeface="Arial"/>
                <a:cs typeface="Arial"/>
              </a:rPr>
              <a:t>trung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gian</a:t>
            </a:r>
            <a:r>
              <a:rPr lang="en-GB" dirty="0">
                <a:latin typeface="Arial"/>
                <a:cs typeface="Arial"/>
              </a:rPr>
              <a:t>: </a:t>
            </a:r>
            <a:r>
              <a:rPr lang="en-GB" dirty="0" err="1">
                <a:latin typeface="Arial"/>
                <a:cs typeface="Arial"/>
              </a:rPr>
              <a:t>đồi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thị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>
              <a:latin typeface="Arial"/>
            </a:endParaRPr>
          </a:p>
          <a:p>
            <a:r>
              <a:rPr lang="en-GB" dirty="0">
                <a:latin typeface="Arial"/>
                <a:cs typeface="Arial"/>
              </a:rPr>
              <a:t>- </a:t>
            </a:r>
            <a:r>
              <a:rPr lang="en-GB" dirty="0" err="1">
                <a:latin typeface="Arial"/>
                <a:cs typeface="Arial"/>
              </a:rPr>
              <a:t>tế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bào</a:t>
            </a:r>
            <a:r>
              <a:rPr lang="en-GB" dirty="0">
                <a:latin typeface="Arial"/>
                <a:cs typeface="Arial"/>
              </a:rPr>
              <a:t> TK </a:t>
            </a:r>
            <a:r>
              <a:rPr lang="en-GB" dirty="0" err="1">
                <a:latin typeface="Arial"/>
                <a:cs typeface="Arial"/>
              </a:rPr>
              <a:t>ly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tâm</a:t>
            </a:r>
            <a:r>
              <a:rPr lang="en-GB" dirty="0">
                <a:latin typeface="Arial"/>
                <a:cs typeface="Arial"/>
              </a:rPr>
              <a:t>: </a:t>
            </a:r>
            <a:r>
              <a:rPr lang="en-GB" dirty="0" err="1">
                <a:latin typeface="Arial"/>
                <a:cs typeface="Arial"/>
              </a:rPr>
              <a:t>dây</a:t>
            </a:r>
            <a:r>
              <a:rPr lang="en-GB" dirty="0">
                <a:latin typeface="Arial"/>
                <a:cs typeface="Arial"/>
              </a:rPr>
              <a:t> TK III, IV, VI.</a:t>
            </a:r>
            <a:endParaRPr lang="en-GB" dirty="0">
              <a:latin typeface="Arial"/>
            </a:endParaRPr>
          </a:p>
          <a:p>
            <a:r>
              <a:rPr lang="en-GB" dirty="0">
                <a:latin typeface="Arial"/>
                <a:cs typeface="Arial"/>
              </a:rPr>
              <a:t>- </a:t>
            </a:r>
            <a:r>
              <a:rPr lang="en-GB" dirty="0" err="1">
                <a:latin typeface="Arial"/>
                <a:cs typeface="Arial"/>
              </a:rPr>
              <a:t>Cơ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quan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đáp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ứng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kích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thích</a:t>
            </a:r>
            <a:r>
              <a:rPr lang="en-GB" dirty="0">
                <a:latin typeface="Arial"/>
                <a:cs typeface="Arial"/>
              </a:rPr>
              <a:t>: </a:t>
            </a:r>
            <a:r>
              <a:rPr lang="en-GB" dirty="0" err="1">
                <a:latin typeface="Arial"/>
                <a:cs typeface="Arial"/>
              </a:rPr>
              <a:t>cơ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chéo</a:t>
            </a:r>
            <a:r>
              <a:rPr lang="en-GB" dirty="0">
                <a:latin typeface="Arial"/>
                <a:cs typeface="Arial"/>
              </a:rPr>
              <a:t> (</a:t>
            </a:r>
            <a:r>
              <a:rPr lang="en-GB" dirty="0" err="1">
                <a:latin typeface="Arial"/>
                <a:cs typeface="Arial"/>
              </a:rPr>
              <a:t>trong</a:t>
            </a:r>
            <a:r>
              <a:rPr lang="en-GB" dirty="0">
                <a:latin typeface="Arial"/>
                <a:cs typeface="Arial"/>
              </a:rPr>
              <a:t> + </a:t>
            </a:r>
            <a:r>
              <a:rPr lang="en-GB" dirty="0" err="1">
                <a:latin typeface="Arial"/>
                <a:cs typeface="Arial"/>
              </a:rPr>
              <a:t>ngoài</a:t>
            </a:r>
            <a:r>
              <a:rPr lang="en-GB" dirty="0">
                <a:latin typeface="Arial"/>
                <a:cs typeface="Arial"/>
              </a:rPr>
              <a:t>).</a:t>
            </a:r>
            <a:endParaRPr lang="en-GB" dirty="0">
              <a:latin typeface="Arial"/>
            </a:endParaRPr>
          </a:p>
          <a:p>
            <a:pPr algn="l"/>
            <a:endParaRPr lang="en-GB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grpSp>
        <p:nvGrpSpPr>
          <p:cNvPr id="2" name="Group 52"/>
          <p:cNvGrpSpPr/>
          <p:nvPr/>
        </p:nvGrpSpPr>
        <p:grpSpPr bwMode="auto">
          <a:xfrm>
            <a:off x="2438400" y="1981201"/>
            <a:ext cx="5410200" cy="4343400"/>
            <a:chOff x="0" y="990600"/>
            <a:chExt cx="7964131" cy="5637742"/>
          </a:xfrm>
          <a:solidFill>
            <a:schemeClr val="bg1"/>
          </a:solidFill>
        </p:grpSpPr>
        <p:grpSp>
          <p:nvGrpSpPr>
            <p:cNvPr id="3" name="Organization Chart 6"/>
            <p:cNvGrpSpPr/>
            <p:nvPr/>
          </p:nvGrpSpPr>
          <p:grpSpPr bwMode="auto">
            <a:xfrm>
              <a:off x="0" y="990600"/>
              <a:ext cx="7964131" cy="5637742"/>
              <a:chOff x="288" y="1019"/>
              <a:chExt cx="3888" cy="1522"/>
            </a:xfrm>
            <a:grpFill/>
          </p:grpSpPr>
          <p:cxnSp>
            <p:nvCxnSpPr>
              <p:cNvPr id="14354" name="_s2056"/>
              <p:cNvCxnSpPr>
                <a:cxnSpLocks noChangeShapeType="1"/>
              </p:cNvCxnSpPr>
              <p:nvPr/>
            </p:nvCxnSpPr>
            <p:spPr bwMode="auto">
              <a:xfrm rot="5400000" flipH="1">
                <a:off x="2917" y="623"/>
                <a:ext cx="144" cy="1513"/>
              </a:xfrm>
              <a:prstGeom prst="bentConnector3">
                <a:avLst>
                  <a:gd name="adj1" fmla="val 28014"/>
                </a:avLst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</p:cxnSp>
          <p:sp>
            <p:nvSpPr>
              <p:cNvPr id="13" name="_s2060"/>
              <p:cNvSpPr>
                <a:spLocks noChangeArrowheads="1"/>
              </p:cNvSpPr>
              <p:nvPr/>
            </p:nvSpPr>
            <p:spPr bwMode="auto">
              <a:xfrm>
                <a:off x="1800" y="1019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accent1"/>
                </a:solidFill>
                <a:miter lim="800000"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sz="2400" b="1" dirty="0">
                    <a:latin typeface="Arial" panose="020B0604020202020204" pitchFamily="34" charset="0"/>
                  </a:rPr>
                  <a:t>NÃO BỘ</a:t>
                </a:r>
              </a:p>
            </p:txBody>
          </p:sp>
          <p:sp>
            <p:nvSpPr>
              <p:cNvPr id="14" name="_s2061"/>
              <p:cNvSpPr>
                <a:spLocks noChangeArrowheads="1"/>
              </p:cNvSpPr>
              <p:nvPr/>
            </p:nvSpPr>
            <p:spPr bwMode="auto">
              <a:xfrm>
                <a:off x="288" y="1862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accent2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" panose="020B0604020202020204" pitchFamily="34" charset="0"/>
                  </a:rPr>
                  <a:t>ĐOAN NÃO</a:t>
                </a:r>
              </a:p>
            </p:txBody>
          </p:sp>
          <p:sp>
            <p:nvSpPr>
              <p:cNvPr id="15" name="_s2062"/>
              <p:cNvSpPr>
                <a:spLocks noChangeArrowheads="1"/>
              </p:cNvSpPr>
              <p:nvPr/>
            </p:nvSpPr>
            <p:spPr bwMode="auto">
              <a:xfrm>
                <a:off x="1307" y="1860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accent2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sz="1600" b="1" dirty="0"/>
                  <a:t>GIAN NÃO/</a:t>
                </a:r>
              </a:p>
              <a:p>
                <a:pPr algn="ctr">
                  <a:defRPr/>
                </a:pPr>
                <a:r>
                  <a:rPr lang="en-US" sz="1600" b="1" dirty="0"/>
                  <a:t>TRUNG GIAN</a:t>
                </a:r>
              </a:p>
            </p:txBody>
          </p:sp>
          <p:sp>
            <p:nvSpPr>
              <p:cNvPr id="16" name="_s2063"/>
              <p:cNvSpPr>
                <a:spLocks noChangeArrowheads="1"/>
              </p:cNvSpPr>
              <p:nvPr/>
            </p:nvSpPr>
            <p:spPr bwMode="auto">
              <a:xfrm>
                <a:off x="2304" y="1862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accent2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THÂN NÃO/</a:t>
                </a:r>
              </a:p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TRỤ NÃO</a:t>
                </a:r>
              </a:p>
            </p:txBody>
          </p:sp>
          <p:sp>
            <p:nvSpPr>
              <p:cNvPr id="17" name="_s2064"/>
              <p:cNvSpPr>
                <a:spLocks noChangeArrowheads="1"/>
              </p:cNvSpPr>
              <p:nvPr/>
            </p:nvSpPr>
            <p:spPr bwMode="auto">
              <a:xfrm>
                <a:off x="3312" y="1451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accent2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TIỂU NÃO</a:t>
                </a:r>
              </a:p>
            </p:txBody>
          </p:sp>
          <p:sp>
            <p:nvSpPr>
              <p:cNvPr id="18" name="_s2065"/>
              <p:cNvSpPr>
                <a:spLocks noChangeArrowheads="1"/>
              </p:cNvSpPr>
              <p:nvPr/>
            </p:nvSpPr>
            <p:spPr bwMode="auto">
              <a:xfrm>
                <a:off x="1322" y="2253"/>
                <a:ext cx="863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folHlink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TRUNG NÃO/</a:t>
                </a:r>
              </a:p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NÃO GIỮA</a:t>
                </a:r>
              </a:p>
            </p:txBody>
          </p:sp>
          <p:sp>
            <p:nvSpPr>
              <p:cNvPr id="19" name="_s2066"/>
              <p:cNvSpPr>
                <a:spLocks noChangeArrowheads="1"/>
              </p:cNvSpPr>
              <p:nvPr/>
            </p:nvSpPr>
            <p:spPr bwMode="auto">
              <a:xfrm>
                <a:off x="2332" y="2253"/>
                <a:ext cx="863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folHlink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CẦU NÃO</a:t>
                </a:r>
              </a:p>
            </p:txBody>
          </p:sp>
          <p:sp>
            <p:nvSpPr>
              <p:cNvPr id="20" name="_s2067"/>
              <p:cNvSpPr>
                <a:spLocks noChangeArrowheads="1"/>
              </p:cNvSpPr>
              <p:nvPr/>
            </p:nvSpPr>
            <p:spPr bwMode="auto">
              <a:xfrm>
                <a:off x="3301" y="2253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folHlink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HÀNH NÃO</a:t>
                </a:r>
              </a:p>
            </p:txBody>
          </p:sp>
        </p:grpSp>
        <p:cxnSp>
          <p:nvCxnSpPr>
            <p:cNvPr id="14342" name="Straight Connector 29"/>
            <p:cNvCxnSpPr>
              <a:cxnSpLocks noChangeShapeType="1"/>
            </p:cNvCxnSpPr>
            <p:nvPr/>
          </p:nvCxnSpPr>
          <p:spPr bwMode="auto">
            <a:xfrm rot="5400000">
              <a:off x="2829719" y="38949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3" name="Straight Connector 33"/>
            <p:cNvCxnSpPr>
              <a:cxnSpLocks noChangeShapeType="1"/>
            </p:cNvCxnSpPr>
            <p:nvPr/>
          </p:nvCxnSpPr>
          <p:spPr bwMode="auto">
            <a:xfrm>
              <a:off x="940692" y="3961091"/>
              <a:ext cx="411480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4" name="Straight Connector 36"/>
            <p:cNvCxnSpPr>
              <a:cxnSpLocks noChangeShapeType="1"/>
            </p:cNvCxnSpPr>
            <p:nvPr/>
          </p:nvCxnSpPr>
          <p:spPr bwMode="auto">
            <a:xfrm rot="5400000">
              <a:off x="4961731" y="40473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5" name="Straight Connector 37"/>
            <p:cNvCxnSpPr>
              <a:cxnSpLocks noChangeShapeType="1"/>
            </p:cNvCxnSpPr>
            <p:nvPr/>
          </p:nvCxnSpPr>
          <p:spPr bwMode="auto">
            <a:xfrm rot="5400000">
              <a:off x="2073513" y="3260624"/>
              <a:ext cx="1657213" cy="1303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6" name="Straight Connector 38"/>
            <p:cNvCxnSpPr>
              <a:cxnSpLocks noChangeShapeType="1"/>
            </p:cNvCxnSpPr>
            <p:nvPr/>
          </p:nvCxnSpPr>
          <p:spPr bwMode="auto">
            <a:xfrm rot="5400000">
              <a:off x="848519" y="40473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7" name="Straight Connector 40"/>
            <p:cNvCxnSpPr>
              <a:cxnSpLocks noChangeShapeType="1"/>
            </p:cNvCxnSpPr>
            <p:nvPr/>
          </p:nvCxnSpPr>
          <p:spPr bwMode="auto">
            <a:xfrm rot="10800000">
              <a:off x="2895601" y="2438400"/>
              <a:ext cx="106680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9" name="Straight Connector 45"/>
            <p:cNvCxnSpPr>
              <a:cxnSpLocks noChangeShapeType="1"/>
            </p:cNvCxnSpPr>
            <p:nvPr/>
          </p:nvCxnSpPr>
          <p:spPr bwMode="auto">
            <a:xfrm rot="5400000">
              <a:off x="4915694" y="5295106"/>
              <a:ext cx="22860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50" name="Straight Connector 46"/>
            <p:cNvCxnSpPr>
              <a:cxnSpLocks noChangeShapeType="1"/>
            </p:cNvCxnSpPr>
            <p:nvPr/>
          </p:nvCxnSpPr>
          <p:spPr bwMode="auto">
            <a:xfrm rot="5400000">
              <a:off x="6944519" y="54951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51" name="Straight Connector 47"/>
            <p:cNvCxnSpPr>
              <a:cxnSpLocks noChangeShapeType="1"/>
            </p:cNvCxnSpPr>
            <p:nvPr/>
          </p:nvCxnSpPr>
          <p:spPr bwMode="auto">
            <a:xfrm rot="5400000">
              <a:off x="2905919" y="54951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52" name="Straight Connector 48"/>
            <p:cNvCxnSpPr>
              <a:cxnSpLocks noChangeShapeType="1"/>
            </p:cNvCxnSpPr>
            <p:nvPr/>
          </p:nvCxnSpPr>
          <p:spPr bwMode="auto">
            <a:xfrm rot="5400000">
              <a:off x="4963319" y="54951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53" name="Straight Connector 50"/>
            <p:cNvCxnSpPr>
              <a:cxnSpLocks noChangeShapeType="1"/>
            </p:cNvCxnSpPr>
            <p:nvPr/>
          </p:nvCxnSpPr>
          <p:spPr bwMode="auto">
            <a:xfrm>
              <a:off x="2971800" y="5410200"/>
              <a:ext cx="403860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 và chức 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hệ thần kinh trung ương.</a:t>
            </a:r>
          </a:p>
          <a:p>
            <a:pPr algn="just">
              <a:buFont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Kể tên và t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sọ não.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Chức năng của hệ thần kinh thực vật.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930400" y="125413"/>
            <a:ext cx="5248275" cy="407987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rgbClr val="990000"/>
            </a:prstShdw>
          </a:effectLst>
        </p:spPr>
        <p:txBody>
          <a:bodyPr wrap="none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NÃO</a:t>
            </a:r>
          </a:p>
        </p:txBody>
      </p:sp>
      <p:grpSp>
        <p:nvGrpSpPr>
          <p:cNvPr id="4" name="Group 3"/>
          <p:cNvGrpSpPr/>
          <p:nvPr/>
        </p:nvGrpSpPr>
        <p:grpSpPr bwMode="auto">
          <a:xfrm>
            <a:off x="4737100" y="5715000"/>
            <a:ext cx="2139950" cy="1143000"/>
            <a:chOff x="2648" y="3600"/>
            <a:chExt cx="1348" cy="720"/>
          </a:xfrm>
        </p:grpSpPr>
        <p:sp>
          <p:nvSpPr>
            <p:cNvPr id="10244" name="Rectangle 4"/>
            <p:cNvSpPr>
              <a:spLocks noChangeArrowheads="1"/>
            </p:cNvSpPr>
            <p:nvPr/>
          </p:nvSpPr>
          <p:spPr bwMode="auto">
            <a:xfrm>
              <a:off x="2648" y="3600"/>
              <a:ext cx="288" cy="720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37647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37647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5" name="Line 5"/>
            <p:cNvSpPr>
              <a:spLocks noChangeShapeType="1"/>
            </p:cNvSpPr>
            <p:nvPr/>
          </p:nvSpPr>
          <p:spPr bwMode="auto">
            <a:xfrm>
              <a:off x="2928" y="3936"/>
              <a:ext cx="432" cy="19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93" name="Text Box 6"/>
            <p:cNvSpPr txBox="1">
              <a:spLocks noChangeArrowheads="1"/>
            </p:cNvSpPr>
            <p:nvPr/>
          </p:nvSpPr>
          <p:spPr bwMode="auto">
            <a:xfrm>
              <a:off x="3032" y="4089"/>
              <a:ext cx="964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Tủy sống</a:t>
              </a:r>
            </a:p>
          </p:txBody>
        </p:sp>
      </p:grpSp>
      <p:grpSp>
        <p:nvGrpSpPr>
          <p:cNvPr id="5" name="Group 7"/>
          <p:cNvGrpSpPr/>
          <p:nvPr/>
        </p:nvGrpSpPr>
        <p:grpSpPr bwMode="auto">
          <a:xfrm>
            <a:off x="2279650" y="4978400"/>
            <a:ext cx="2914650" cy="798513"/>
            <a:chOff x="1100" y="3136"/>
            <a:chExt cx="1836" cy="503"/>
          </a:xfrm>
        </p:grpSpPr>
        <p:sp>
          <p:nvSpPr>
            <p:cNvPr id="10248" name="Rectangle 8"/>
            <p:cNvSpPr>
              <a:spLocks noChangeArrowheads="1"/>
            </p:cNvSpPr>
            <p:nvPr/>
          </p:nvSpPr>
          <p:spPr bwMode="auto">
            <a:xfrm>
              <a:off x="2552" y="3168"/>
              <a:ext cx="384" cy="432"/>
            </a:xfrm>
            <a:prstGeom prst="rect">
              <a:avLst/>
            </a:prstGeom>
            <a:gradFill rotWithShape="1">
              <a:gsLst>
                <a:gs pos="0">
                  <a:srgbClr val="00FFFF">
                    <a:gamma/>
                    <a:shade val="46275"/>
                    <a:invGamma/>
                  </a:srgbClr>
                </a:gs>
                <a:gs pos="5000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9" name="Line 9"/>
            <p:cNvSpPr>
              <a:spLocks noChangeShapeType="1"/>
            </p:cNvSpPr>
            <p:nvPr/>
          </p:nvSpPr>
          <p:spPr bwMode="auto">
            <a:xfrm rot="7859478">
              <a:off x="2136" y="3256"/>
              <a:ext cx="432" cy="192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90" name="Text Box 10"/>
            <p:cNvSpPr txBox="1">
              <a:spLocks noChangeArrowheads="1"/>
            </p:cNvSpPr>
            <p:nvPr/>
          </p:nvSpPr>
          <p:spPr bwMode="auto">
            <a:xfrm>
              <a:off x="1100" y="3408"/>
              <a:ext cx="1588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Hành não</a:t>
              </a:r>
            </a:p>
          </p:txBody>
        </p:sp>
      </p:grpSp>
      <p:grpSp>
        <p:nvGrpSpPr>
          <p:cNvPr id="6" name="Group 11"/>
          <p:cNvGrpSpPr/>
          <p:nvPr/>
        </p:nvGrpSpPr>
        <p:grpSpPr bwMode="auto">
          <a:xfrm>
            <a:off x="2051050" y="2781300"/>
            <a:ext cx="3206750" cy="762000"/>
            <a:chOff x="956" y="1752"/>
            <a:chExt cx="2020" cy="480"/>
          </a:xfrm>
        </p:grpSpPr>
        <p:sp>
          <p:nvSpPr>
            <p:cNvPr id="10252" name="Rectangle 12"/>
            <p:cNvSpPr>
              <a:spLocks noChangeArrowheads="1"/>
            </p:cNvSpPr>
            <p:nvPr/>
          </p:nvSpPr>
          <p:spPr bwMode="auto">
            <a:xfrm rot="329813">
              <a:off x="2592" y="1752"/>
              <a:ext cx="384" cy="480"/>
            </a:xfrm>
            <a:prstGeom prst="rect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53" name="Line 13"/>
            <p:cNvSpPr>
              <a:spLocks noChangeShapeType="1"/>
            </p:cNvSpPr>
            <p:nvPr/>
          </p:nvSpPr>
          <p:spPr bwMode="auto">
            <a:xfrm rot="9224625">
              <a:off x="2144" y="1992"/>
              <a:ext cx="432" cy="19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87" name="Text Box 14"/>
            <p:cNvSpPr txBox="1">
              <a:spLocks noChangeArrowheads="1"/>
            </p:cNvSpPr>
            <p:nvPr/>
          </p:nvSpPr>
          <p:spPr bwMode="auto">
            <a:xfrm>
              <a:off x="956" y="1977"/>
              <a:ext cx="1588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Trung não</a:t>
              </a:r>
            </a:p>
          </p:txBody>
        </p:sp>
      </p:grpSp>
      <p:grpSp>
        <p:nvGrpSpPr>
          <p:cNvPr id="7" name="Group 15"/>
          <p:cNvGrpSpPr/>
          <p:nvPr/>
        </p:nvGrpSpPr>
        <p:grpSpPr bwMode="auto">
          <a:xfrm>
            <a:off x="2857500" y="3505200"/>
            <a:ext cx="2362200" cy="1562100"/>
            <a:chOff x="1464" y="2208"/>
            <a:chExt cx="1488" cy="984"/>
          </a:xfrm>
        </p:grpSpPr>
        <p:sp>
          <p:nvSpPr>
            <p:cNvPr id="10256" name="Line 16"/>
            <p:cNvSpPr>
              <a:spLocks noChangeShapeType="1"/>
            </p:cNvSpPr>
            <p:nvPr/>
          </p:nvSpPr>
          <p:spPr bwMode="auto">
            <a:xfrm rot="7859478">
              <a:off x="1668" y="2632"/>
              <a:ext cx="432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83" name="Text Box 17"/>
            <p:cNvSpPr txBox="1">
              <a:spLocks noChangeArrowheads="1"/>
            </p:cNvSpPr>
            <p:nvPr/>
          </p:nvSpPr>
          <p:spPr bwMode="auto">
            <a:xfrm>
              <a:off x="1464" y="2784"/>
              <a:ext cx="1000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Cầu não</a:t>
              </a:r>
            </a:p>
          </p:txBody>
        </p:sp>
        <p:sp>
          <p:nvSpPr>
            <p:cNvPr id="2" name="Freeform 18"/>
            <p:cNvSpPr/>
            <p:nvPr/>
          </p:nvSpPr>
          <p:spPr bwMode="auto">
            <a:xfrm>
              <a:off x="2096" y="2208"/>
              <a:ext cx="856" cy="984"/>
            </a:xfrm>
            <a:custGeom>
              <a:avLst/>
              <a:gdLst>
                <a:gd name="T0" fmla="*/ 904 w 920"/>
                <a:gd name="T1" fmla="*/ 1040 h 1064"/>
                <a:gd name="T2" fmla="*/ 352 w 920"/>
                <a:gd name="T3" fmla="*/ 1064 h 1064"/>
                <a:gd name="T4" fmla="*/ 216 w 920"/>
                <a:gd name="T5" fmla="*/ 1048 h 1064"/>
                <a:gd name="T6" fmla="*/ 72 w 920"/>
                <a:gd name="T7" fmla="*/ 840 h 1064"/>
                <a:gd name="T8" fmla="*/ 0 w 920"/>
                <a:gd name="T9" fmla="*/ 600 h 1064"/>
                <a:gd name="T10" fmla="*/ 8 w 920"/>
                <a:gd name="T11" fmla="*/ 384 h 1064"/>
                <a:gd name="T12" fmla="*/ 48 w 920"/>
                <a:gd name="T13" fmla="*/ 216 h 1064"/>
                <a:gd name="T14" fmla="*/ 184 w 920"/>
                <a:gd name="T15" fmla="*/ 48 h 1064"/>
                <a:gd name="T16" fmla="*/ 280 w 920"/>
                <a:gd name="T17" fmla="*/ 16 h 1064"/>
                <a:gd name="T18" fmla="*/ 392 w 920"/>
                <a:gd name="T19" fmla="*/ 0 h 1064"/>
                <a:gd name="T20" fmla="*/ 512 w 920"/>
                <a:gd name="T21" fmla="*/ 0 h 1064"/>
                <a:gd name="T22" fmla="*/ 920 w 920"/>
                <a:gd name="T23" fmla="*/ 48 h 1064"/>
                <a:gd name="T24" fmla="*/ 904 w 920"/>
                <a:gd name="T25" fmla="*/ 104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064">
                  <a:moveTo>
                    <a:pt x="904" y="1040"/>
                  </a:moveTo>
                  <a:lnTo>
                    <a:pt x="352" y="1064"/>
                  </a:lnTo>
                  <a:lnTo>
                    <a:pt x="216" y="1048"/>
                  </a:lnTo>
                  <a:lnTo>
                    <a:pt x="72" y="840"/>
                  </a:lnTo>
                  <a:lnTo>
                    <a:pt x="0" y="600"/>
                  </a:lnTo>
                  <a:lnTo>
                    <a:pt x="8" y="384"/>
                  </a:lnTo>
                  <a:lnTo>
                    <a:pt x="48" y="216"/>
                  </a:lnTo>
                  <a:lnTo>
                    <a:pt x="184" y="48"/>
                  </a:lnTo>
                  <a:lnTo>
                    <a:pt x="280" y="16"/>
                  </a:lnTo>
                  <a:lnTo>
                    <a:pt x="392" y="0"/>
                  </a:lnTo>
                  <a:lnTo>
                    <a:pt x="512" y="0"/>
                  </a:lnTo>
                  <a:lnTo>
                    <a:pt x="920" y="48"/>
                  </a:lnTo>
                  <a:lnTo>
                    <a:pt x="904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gamma/>
                    <a:shade val="46275"/>
                    <a:invGamma/>
                  </a:srgbClr>
                </a:gs>
                <a:gs pos="5000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259" name="Oval 19"/>
          <p:cNvSpPr>
            <a:spLocks noChangeArrowheads="1"/>
          </p:cNvSpPr>
          <p:nvPr/>
        </p:nvSpPr>
        <p:spPr bwMode="auto">
          <a:xfrm rot="534103">
            <a:off x="4038600" y="1727200"/>
            <a:ext cx="1828800" cy="990600"/>
          </a:xfrm>
          <a:prstGeom prst="ellipse">
            <a:avLst/>
          </a:prstGeom>
          <a:gradFill rotWithShape="1">
            <a:gsLst>
              <a:gs pos="0">
                <a:srgbClr val="CC66FF">
                  <a:gamma/>
                  <a:shade val="46275"/>
                  <a:invGamma/>
                </a:srgbClr>
              </a:gs>
              <a:gs pos="50000">
                <a:srgbClr val="CC66FF"/>
              </a:gs>
              <a:gs pos="100000">
                <a:srgbClr val="CC66F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20"/>
          <p:cNvGrpSpPr/>
          <p:nvPr/>
        </p:nvGrpSpPr>
        <p:grpSpPr bwMode="auto">
          <a:xfrm>
            <a:off x="1276350" y="1841500"/>
            <a:ext cx="4438650" cy="1128713"/>
            <a:chOff x="468" y="1160"/>
            <a:chExt cx="2796" cy="711"/>
          </a:xfrm>
        </p:grpSpPr>
        <p:sp>
          <p:nvSpPr>
            <p:cNvPr id="10261" name="Line 21"/>
            <p:cNvSpPr>
              <a:spLocks noChangeShapeType="1"/>
            </p:cNvSpPr>
            <p:nvPr/>
          </p:nvSpPr>
          <p:spPr bwMode="auto">
            <a:xfrm rot="9224625">
              <a:off x="1498" y="1595"/>
              <a:ext cx="768" cy="20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78" name="Text Box 22"/>
            <p:cNvSpPr txBox="1">
              <a:spLocks noChangeArrowheads="1"/>
            </p:cNvSpPr>
            <p:nvPr/>
          </p:nvSpPr>
          <p:spPr bwMode="auto">
            <a:xfrm>
              <a:off x="468" y="1640"/>
              <a:ext cx="1148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Gian não</a:t>
              </a:r>
            </a:p>
          </p:txBody>
        </p:sp>
        <p:sp>
          <p:nvSpPr>
            <p:cNvPr id="10263" name="Oval 23"/>
            <p:cNvSpPr>
              <a:spLocks noChangeArrowheads="1"/>
            </p:cNvSpPr>
            <p:nvPr/>
          </p:nvSpPr>
          <p:spPr bwMode="auto">
            <a:xfrm rot="534103">
              <a:off x="2112" y="1160"/>
              <a:ext cx="1152" cy="624"/>
            </a:xfrm>
            <a:prstGeom prst="ellipse">
              <a:avLst/>
            </a:prstGeom>
            <a:gradFill rotWithShape="1">
              <a:gsLst>
                <a:gs pos="0">
                  <a:srgbClr val="CC66FF">
                    <a:gamma/>
                    <a:shade val="46275"/>
                    <a:invGamma/>
                  </a:srgbClr>
                </a:gs>
                <a:gs pos="50000">
                  <a:srgbClr val="CC66FF">
                    <a:alpha val="50000"/>
                  </a:srgbClr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24"/>
          <p:cNvGrpSpPr/>
          <p:nvPr/>
        </p:nvGrpSpPr>
        <p:grpSpPr bwMode="auto">
          <a:xfrm>
            <a:off x="5194300" y="3302000"/>
            <a:ext cx="2889250" cy="2430463"/>
            <a:chOff x="2936" y="2080"/>
            <a:chExt cx="1820" cy="1531"/>
          </a:xfrm>
        </p:grpSpPr>
        <p:sp>
          <p:nvSpPr>
            <p:cNvPr id="3" name="Freeform 25"/>
            <p:cNvSpPr/>
            <p:nvPr/>
          </p:nvSpPr>
          <p:spPr bwMode="auto">
            <a:xfrm>
              <a:off x="2936" y="2080"/>
              <a:ext cx="1096" cy="1336"/>
            </a:xfrm>
            <a:custGeom>
              <a:avLst/>
              <a:gdLst>
                <a:gd name="T0" fmla="*/ 48 w 1096"/>
                <a:gd name="T1" fmla="*/ 32 h 1336"/>
                <a:gd name="T2" fmla="*/ 432 w 1096"/>
                <a:gd name="T3" fmla="*/ 656 h 1336"/>
                <a:gd name="T4" fmla="*/ 0 w 1096"/>
                <a:gd name="T5" fmla="*/ 1280 h 1336"/>
                <a:gd name="T6" fmla="*/ 328 w 1096"/>
                <a:gd name="T7" fmla="*/ 1336 h 1336"/>
                <a:gd name="T8" fmla="*/ 560 w 1096"/>
                <a:gd name="T9" fmla="*/ 1336 h 1336"/>
                <a:gd name="T10" fmla="*/ 896 w 1096"/>
                <a:gd name="T11" fmla="*/ 1232 h 1336"/>
                <a:gd name="T12" fmla="*/ 1064 w 1096"/>
                <a:gd name="T13" fmla="*/ 1000 h 1336"/>
                <a:gd name="T14" fmla="*/ 1096 w 1096"/>
                <a:gd name="T15" fmla="*/ 752 h 1336"/>
                <a:gd name="T16" fmla="*/ 1088 w 1096"/>
                <a:gd name="T17" fmla="*/ 544 h 1336"/>
                <a:gd name="T18" fmla="*/ 1064 w 1096"/>
                <a:gd name="T19" fmla="*/ 360 h 1336"/>
                <a:gd name="T20" fmla="*/ 912 w 1096"/>
                <a:gd name="T21" fmla="*/ 160 h 1336"/>
                <a:gd name="T22" fmla="*/ 672 w 1096"/>
                <a:gd name="T23" fmla="*/ 32 h 1336"/>
                <a:gd name="T24" fmla="*/ 496 w 1096"/>
                <a:gd name="T25" fmla="*/ 0 h 1336"/>
                <a:gd name="T26" fmla="*/ 280 w 1096"/>
                <a:gd name="T27" fmla="*/ 0 h 1336"/>
                <a:gd name="T28" fmla="*/ 48 w 1096"/>
                <a:gd name="T29" fmla="*/ 32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6" h="1336">
                  <a:moveTo>
                    <a:pt x="48" y="32"/>
                  </a:moveTo>
                  <a:lnTo>
                    <a:pt x="432" y="656"/>
                  </a:lnTo>
                  <a:lnTo>
                    <a:pt x="0" y="1280"/>
                  </a:lnTo>
                  <a:lnTo>
                    <a:pt x="328" y="1336"/>
                  </a:lnTo>
                  <a:lnTo>
                    <a:pt x="560" y="1336"/>
                  </a:lnTo>
                  <a:lnTo>
                    <a:pt x="896" y="1232"/>
                  </a:lnTo>
                  <a:lnTo>
                    <a:pt x="1064" y="1000"/>
                  </a:lnTo>
                  <a:lnTo>
                    <a:pt x="1096" y="752"/>
                  </a:lnTo>
                  <a:lnTo>
                    <a:pt x="1088" y="544"/>
                  </a:lnTo>
                  <a:lnTo>
                    <a:pt x="1064" y="360"/>
                  </a:lnTo>
                  <a:lnTo>
                    <a:pt x="912" y="160"/>
                  </a:lnTo>
                  <a:lnTo>
                    <a:pt x="672" y="32"/>
                  </a:lnTo>
                  <a:lnTo>
                    <a:pt x="496" y="0"/>
                  </a:lnTo>
                  <a:lnTo>
                    <a:pt x="280" y="0"/>
                  </a:lnTo>
                  <a:lnTo>
                    <a:pt x="48" y="3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66" name="Line 26"/>
            <p:cNvSpPr>
              <a:spLocks noChangeShapeType="1"/>
            </p:cNvSpPr>
            <p:nvPr/>
          </p:nvSpPr>
          <p:spPr bwMode="auto">
            <a:xfrm rot="2837761" flipH="1">
              <a:off x="3540" y="3383"/>
              <a:ext cx="288" cy="16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 type="none" w="sm" len="lg"/>
              <a:tail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76" name="Text Box 27"/>
            <p:cNvSpPr txBox="1">
              <a:spLocks noChangeArrowheads="1"/>
            </p:cNvSpPr>
            <p:nvPr/>
          </p:nvSpPr>
          <p:spPr bwMode="auto">
            <a:xfrm>
              <a:off x="3840" y="3376"/>
              <a:ext cx="916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Tiểu não</a:t>
              </a:r>
            </a:p>
          </p:txBody>
        </p:sp>
      </p:grpSp>
      <p:grpSp>
        <p:nvGrpSpPr>
          <p:cNvPr id="10" name="Group 28"/>
          <p:cNvGrpSpPr/>
          <p:nvPr/>
        </p:nvGrpSpPr>
        <p:grpSpPr bwMode="auto">
          <a:xfrm>
            <a:off x="5257800" y="2971800"/>
            <a:ext cx="2667000" cy="782638"/>
            <a:chOff x="2976" y="1872"/>
            <a:chExt cx="1680" cy="493"/>
          </a:xfrm>
        </p:grpSpPr>
        <p:sp>
          <p:nvSpPr>
            <p:cNvPr id="10269" name="Line 29"/>
            <p:cNvSpPr>
              <a:spLocks noChangeShapeType="1"/>
            </p:cNvSpPr>
            <p:nvPr/>
          </p:nvSpPr>
          <p:spPr bwMode="auto">
            <a:xfrm rot="9224625" flipH="1">
              <a:off x="2976" y="2223"/>
              <a:ext cx="782" cy="1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73" name="Text Box 30"/>
            <p:cNvSpPr txBox="1">
              <a:spLocks noChangeArrowheads="1"/>
            </p:cNvSpPr>
            <p:nvPr/>
          </p:nvSpPr>
          <p:spPr bwMode="auto">
            <a:xfrm>
              <a:off x="3648" y="1872"/>
              <a:ext cx="1008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Não thất 4</a:t>
              </a:r>
            </a:p>
          </p:txBody>
        </p:sp>
      </p:grpSp>
      <p:grpSp>
        <p:nvGrpSpPr>
          <p:cNvPr id="11" name="Group 31"/>
          <p:cNvGrpSpPr/>
          <p:nvPr/>
        </p:nvGrpSpPr>
        <p:grpSpPr bwMode="auto">
          <a:xfrm>
            <a:off x="5486400" y="1092200"/>
            <a:ext cx="2438400" cy="809625"/>
            <a:chOff x="3120" y="688"/>
            <a:chExt cx="1536" cy="510"/>
          </a:xfrm>
        </p:grpSpPr>
        <p:sp>
          <p:nvSpPr>
            <p:cNvPr id="10272" name="Line 32"/>
            <p:cNvSpPr>
              <a:spLocks noChangeShapeType="1"/>
            </p:cNvSpPr>
            <p:nvPr/>
          </p:nvSpPr>
          <p:spPr bwMode="auto">
            <a:xfrm rot="9224625" flipH="1">
              <a:off x="3120" y="1056"/>
              <a:ext cx="782" cy="1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71" name="Text Box 33"/>
            <p:cNvSpPr txBox="1">
              <a:spLocks noChangeArrowheads="1"/>
            </p:cNvSpPr>
            <p:nvPr/>
          </p:nvSpPr>
          <p:spPr bwMode="auto">
            <a:xfrm>
              <a:off x="3648" y="688"/>
              <a:ext cx="1008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Não thất 3</a:t>
              </a:r>
            </a:p>
          </p:txBody>
        </p:sp>
      </p:grpSp>
      <p:sp useBgFill="1">
        <p:nvSpPr>
          <p:cNvPr id="10274" name="Rectangle 34"/>
          <p:cNvSpPr>
            <a:spLocks noChangeArrowheads="1"/>
          </p:cNvSpPr>
          <p:nvPr/>
        </p:nvSpPr>
        <p:spPr bwMode="auto">
          <a:xfrm rot="-580876">
            <a:off x="5105400" y="2730500"/>
            <a:ext cx="76200" cy="838200"/>
          </a:xfrm>
          <a:prstGeom prst="rect">
            <a:avLst/>
          </a:prstGeom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35"/>
          <p:cNvGrpSpPr/>
          <p:nvPr/>
        </p:nvGrpSpPr>
        <p:grpSpPr bwMode="auto">
          <a:xfrm>
            <a:off x="228600" y="736600"/>
            <a:ext cx="6286500" cy="2387600"/>
            <a:chOff x="-192" y="464"/>
            <a:chExt cx="3960" cy="1504"/>
          </a:xfrm>
        </p:grpSpPr>
        <p:sp>
          <p:nvSpPr>
            <p:cNvPr id="10276" name="Line 36"/>
            <p:cNvSpPr>
              <a:spLocks noChangeShapeType="1"/>
            </p:cNvSpPr>
            <p:nvPr/>
          </p:nvSpPr>
          <p:spPr bwMode="auto">
            <a:xfrm rot="9224625">
              <a:off x="1200" y="995"/>
              <a:ext cx="192" cy="48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66" name="Text Box 37"/>
            <p:cNvSpPr txBox="1">
              <a:spLocks noChangeArrowheads="1"/>
            </p:cNvSpPr>
            <p:nvPr/>
          </p:nvSpPr>
          <p:spPr bwMode="auto">
            <a:xfrm>
              <a:off x="-192" y="904"/>
              <a:ext cx="1501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Bán cầu đại não</a:t>
              </a:r>
            </a:p>
          </p:txBody>
        </p:sp>
        <p:sp>
          <p:nvSpPr>
            <p:cNvPr id="10278" name="Freeform 38"/>
            <p:cNvSpPr/>
            <p:nvPr/>
          </p:nvSpPr>
          <p:spPr bwMode="auto">
            <a:xfrm>
              <a:off x="1344" y="464"/>
              <a:ext cx="2424" cy="1504"/>
            </a:xfrm>
            <a:custGeom>
              <a:avLst/>
              <a:gdLst>
                <a:gd name="T0" fmla="*/ 952 w 2424"/>
                <a:gd name="T1" fmla="*/ 1016 h 1504"/>
                <a:gd name="T2" fmla="*/ 592 w 2424"/>
                <a:gd name="T3" fmla="*/ 1072 h 1504"/>
                <a:gd name="T4" fmla="*/ 288 w 2424"/>
                <a:gd name="T5" fmla="*/ 1096 h 1504"/>
                <a:gd name="T6" fmla="*/ 136 w 2424"/>
                <a:gd name="T7" fmla="*/ 1032 h 1504"/>
                <a:gd name="T8" fmla="*/ 64 w 2424"/>
                <a:gd name="T9" fmla="*/ 952 h 1504"/>
                <a:gd name="T10" fmla="*/ 0 w 2424"/>
                <a:gd name="T11" fmla="*/ 720 h 1504"/>
                <a:gd name="T12" fmla="*/ 16 w 2424"/>
                <a:gd name="T13" fmla="*/ 528 h 1504"/>
                <a:gd name="T14" fmla="*/ 72 w 2424"/>
                <a:gd name="T15" fmla="*/ 368 h 1504"/>
                <a:gd name="T16" fmla="*/ 192 w 2424"/>
                <a:gd name="T17" fmla="*/ 208 h 1504"/>
                <a:gd name="T18" fmla="*/ 352 w 2424"/>
                <a:gd name="T19" fmla="*/ 96 h 1504"/>
                <a:gd name="T20" fmla="*/ 632 w 2424"/>
                <a:gd name="T21" fmla="*/ 24 h 1504"/>
                <a:gd name="T22" fmla="*/ 1024 w 2424"/>
                <a:gd name="T23" fmla="*/ 0 h 1504"/>
                <a:gd name="T24" fmla="*/ 1448 w 2424"/>
                <a:gd name="T25" fmla="*/ 64 h 1504"/>
                <a:gd name="T26" fmla="*/ 1672 w 2424"/>
                <a:gd name="T27" fmla="*/ 112 h 1504"/>
                <a:gd name="T28" fmla="*/ 1952 w 2424"/>
                <a:gd name="T29" fmla="*/ 256 h 1504"/>
                <a:gd name="T30" fmla="*/ 2256 w 2424"/>
                <a:gd name="T31" fmla="*/ 520 h 1504"/>
                <a:gd name="T32" fmla="*/ 2424 w 2424"/>
                <a:gd name="T33" fmla="*/ 768 h 1504"/>
                <a:gd name="T34" fmla="*/ 2416 w 2424"/>
                <a:gd name="T35" fmla="*/ 1080 h 1504"/>
                <a:gd name="T36" fmla="*/ 2304 w 2424"/>
                <a:gd name="T37" fmla="*/ 1272 h 1504"/>
                <a:gd name="T38" fmla="*/ 2072 w 2424"/>
                <a:gd name="T39" fmla="*/ 1416 h 1504"/>
                <a:gd name="T40" fmla="*/ 1840 w 2424"/>
                <a:gd name="T41" fmla="*/ 1456 h 1504"/>
                <a:gd name="T42" fmla="*/ 1472 w 2424"/>
                <a:gd name="T43" fmla="*/ 1504 h 1504"/>
                <a:gd name="T44" fmla="*/ 1224 w 2424"/>
                <a:gd name="T45" fmla="*/ 1504 h 1504"/>
                <a:gd name="T46" fmla="*/ 1024 w 2424"/>
                <a:gd name="T47" fmla="*/ 1480 h 1504"/>
                <a:gd name="T48" fmla="*/ 776 w 2424"/>
                <a:gd name="T49" fmla="*/ 1440 h 1504"/>
                <a:gd name="T50" fmla="*/ 616 w 2424"/>
                <a:gd name="T51" fmla="*/ 1392 h 1504"/>
                <a:gd name="T52" fmla="*/ 536 w 2424"/>
                <a:gd name="T53" fmla="*/ 1296 h 1504"/>
                <a:gd name="T54" fmla="*/ 528 w 2424"/>
                <a:gd name="T55" fmla="*/ 1208 h 1504"/>
                <a:gd name="T56" fmla="*/ 560 w 2424"/>
                <a:gd name="T57" fmla="*/ 1144 h 1504"/>
                <a:gd name="T58" fmla="*/ 616 w 2424"/>
                <a:gd name="T59" fmla="*/ 1104 h 1504"/>
                <a:gd name="T60" fmla="*/ 720 w 2424"/>
                <a:gd name="T61" fmla="*/ 1080 h 1504"/>
                <a:gd name="T62" fmla="*/ 952 w 2424"/>
                <a:gd name="T63" fmla="*/ 1016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24" h="1504">
                  <a:moveTo>
                    <a:pt x="952" y="1016"/>
                  </a:moveTo>
                  <a:lnTo>
                    <a:pt x="592" y="1072"/>
                  </a:lnTo>
                  <a:lnTo>
                    <a:pt x="288" y="1096"/>
                  </a:lnTo>
                  <a:lnTo>
                    <a:pt x="136" y="1032"/>
                  </a:lnTo>
                  <a:lnTo>
                    <a:pt x="64" y="952"/>
                  </a:lnTo>
                  <a:lnTo>
                    <a:pt x="0" y="720"/>
                  </a:lnTo>
                  <a:lnTo>
                    <a:pt x="16" y="528"/>
                  </a:lnTo>
                  <a:lnTo>
                    <a:pt x="72" y="368"/>
                  </a:lnTo>
                  <a:lnTo>
                    <a:pt x="192" y="208"/>
                  </a:lnTo>
                  <a:lnTo>
                    <a:pt x="352" y="96"/>
                  </a:lnTo>
                  <a:lnTo>
                    <a:pt x="632" y="24"/>
                  </a:lnTo>
                  <a:lnTo>
                    <a:pt x="1024" y="0"/>
                  </a:lnTo>
                  <a:lnTo>
                    <a:pt x="1448" y="64"/>
                  </a:lnTo>
                  <a:lnTo>
                    <a:pt x="1672" y="112"/>
                  </a:lnTo>
                  <a:lnTo>
                    <a:pt x="1952" y="256"/>
                  </a:lnTo>
                  <a:lnTo>
                    <a:pt x="2256" y="520"/>
                  </a:lnTo>
                  <a:lnTo>
                    <a:pt x="2424" y="768"/>
                  </a:lnTo>
                  <a:lnTo>
                    <a:pt x="2416" y="1080"/>
                  </a:lnTo>
                  <a:lnTo>
                    <a:pt x="2304" y="1272"/>
                  </a:lnTo>
                  <a:lnTo>
                    <a:pt x="2072" y="1416"/>
                  </a:lnTo>
                  <a:lnTo>
                    <a:pt x="1840" y="1456"/>
                  </a:lnTo>
                  <a:lnTo>
                    <a:pt x="1472" y="1504"/>
                  </a:lnTo>
                  <a:lnTo>
                    <a:pt x="1224" y="1504"/>
                  </a:lnTo>
                  <a:lnTo>
                    <a:pt x="1024" y="1480"/>
                  </a:lnTo>
                  <a:lnTo>
                    <a:pt x="776" y="1440"/>
                  </a:lnTo>
                  <a:lnTo>
                    <a:pt x="616" y="1392"/>
                  </a:lnTo>
                  <a:lnTo>
                    <a:pt x="536" y="1296"/>
                  </a:lnTo>
                  <a:lnTo>
                    <a:pt x="528" y="1208"/>
                  </a:lnTo>
                  <a:lnTo>
                    <a:pt x="560" y="1144"/>
                  </a:lnTo>
                  <a:lnTo>
                    <a:pt x="616" y="1104"/>
                  </a:lnTo>
                  <a:lnTo>
                    <a:pt x="720" y="1080"/>
                  </a:lnTo>
                  <a:lnTo>
                    <a:pt x="952" y="1016"/>
                  </a:lnTo>
                  <a:close/>
                </a:path>
              </a:pathLst>
            </a:custGeom>
            <a:gradFill rotWithShape="1">
              <a:gsLst>
                <a:gs pos="0">
                  <a:srgbClr val="00FF00">
                    <a:gamma/>
                    <a:shade val="46275"/>
                    <a:invGamma/>
                  </a:srgbClr>
                </a:gs>
                <a:gs pos="50000">
                  <a:srgbClr val="00FF00">
                    <a:alpha val="30000"/>
                  </a:srgbClr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39"/>
          <p:cNvGrpSpPr/>
          <p:nvPr/>
        </p:nvGrpSpPr>
        <p:grpSpPr bwMode="auto">
          <a:xfrm>
            <a:off x="4800600" y="609600"/>
            <a:ext cx="3352800" cy="782638"/>
            <a:chOff x="2688" y="384"/>
            <a:chExt cx="2112" cy="493"/>
          </a:xfrm>
        </p:grpSpPr>
        <p:sp>
          <p:nvSpPr>
            <p:cNvPr id="10280" name="Line 40"/>
            <p:cNvSpPr>
              <a:spLocks noChangeShapeType="1"/>
            </p:cNvSpPr>
            <p:nvPr/>
          </p:nvSpPr>
          <p:spPr bwMode="auto">
            <a:xfrm rot="9224625" flipH="1">
              <a:off x="2688" y="735"/>
              <a:ext cx="782" cy="1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64" name="Text Box 41"/>
            <p:cNvSpPr txBox="1">
              <a:spLocks noChangeArrowheads="1"/>
            </p:cNvSpPr>
            <p:nvPr/>
          </p:nvSpPr>
          <p:spPr bwMode="auto">
            <a:xfrm>
              <a:off x="3360" y="384"/>
              <a:ext cx="1440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Não thất bên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9" grpId="0" animBg="1"/>
      <p:bldP spid="102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NÃO</a:t>
            </a:r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3200400"/>
          </a:xfrm>
        </p:spPr>
        <p:txBody>
          <a:bodyPr/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Bao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bọc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xung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quanh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não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não</a:t>
            </a:r>
            <a:endParaRPr lang="en-US" sz="2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ngoài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lượt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cứng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nhện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mềm</a:t>
            </a: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EE8B78-7F54-4CA6-A65C-883AF4F3EB36}" type="slidenum">
              <a:rPr lang="en-US" altLang="en-US" smtClean="0"/>
              <a:t>21</a:t>
            </a:fld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NÃO</a:t>
            </a:r>
            <a:b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</a:t>
            </a:r>
            <a:r>
              <a:rPr 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cứng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76200" y="2209800"/>
            <a:ext cx="5105400" cy="2438400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Nằm ở ngoài cùng, sát xương sọ.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Dày 0,3 – 1 mm.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Bảo vệ TK trung ương.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3B0FB1-CD2D-4406-86F7-F3F9C8F4B2FC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701" name="Picture 2" descr="C:\Users\triurologist\Documents\EasyCaptur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627188"/>
            <a:ext cx="4495800" cy="424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USER\Desktop\download.jf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213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dirty="0"/>
          </a:p>
        </p:txBody>
      </p:sp>
      <p:pic>
        <p:nvPicPr>
          <p:cNvPr id="2050" name="Picture 2" descr="C:\Users\USER\Desktop\mtdmc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600200"/>
            <a:ext cx="814463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NÃO</a:t>
            </a:r>
            <a:b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nhện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52400" y="2362200"/>
            <a:ext cx="4800600" cy="3886200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2 lá: trong và ngoài.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Giữa màng mềm và màng nhện có khoang dưới nhện.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8B2482-5B15-4357-8766-83CA77105272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5" name="Picture 2" descr="C:\Users\triurologist\Documents\EasyCaptur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7075" y="1828800"/>
            <a:ext cx="46069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nhện</a:t>
            </a:r>
            <a:endParaRPr lang="en-US" dirty="0"/>
          </a:p>
        </p:txBody>
      </p:sp>
      <p:pic>
        <p:nvPicPr>
          <p:cNvPr id="3074" name="Picture 2" descr="C:\Users\USER\Desktop\ctsonao4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328263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NÃO</a:t>
            </a:r>
            <a:b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mềm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609600"/>
          </a:xfrm>
        </p:spPr>
        <p:txBody>
          <a:bodyPr/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Chứa nhiều mạch máu nhỏ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B45A3F-97ED-412C-B052-BA96A766667B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749" name="Picture 2" descr="C:\Users\triurologist\Documents\EasyCapture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362200"/>
            <a:ext cx="6400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sọ</a:t>
            </a:r>
            <a:endParaRPr lang="en-US" dirty="0"/>
          </a:p>
        </p:txBody>
      </p:sp>
      <p:pic>
        <p:nvPicPr>
          <p:cNvPr id="4098" name="Picture 2" descr="C:\Users\USER\Desktop\BV-nhan-dan-115-tai-bien-mach-mau-nao-1a.jf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37143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33795" name="Picture 3" descr="mat-trong-nao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3657600"/>
            <a:ext cx="3733800" cy="3124200"/>
          </a:xfrm>
          <a:noFill/>
        </p:spPr>
      </p:pic>
      <p:pic>
        <p:nvPicPr>
          <p:cNvPr id="33796" name="Picture 4" descr="mat-duoi-nao"/>
          <p:cNvPicPr>
            <a:picLocks noGrp="1" noChangeAspect="1" noChangeArrowheads="1"/>
          </p:cNvPicPr>
          <p:nvPr>
            <p:ph sz="half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5772150" y="3028950"/>
            <a:ext cx="2990850" cy="3524250"/>
          </a:xfrm>
          <a:noFill/>
        </p:spPr>
      </p:pic>
      <p:pic>
        <p:nvPicPr>
          <p:cNvPr id="33797" name="Picture 5" descr="nao-that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514600" y="914400"/>
            <a:ext cx="3505200" cy="3429000"/>
          </a:xfrm>
          <a:noFill/>
        </p:spPr>
      </p:pic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76200" y="838200"/>
            <a:ext cx="2955925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1.ĐOAN NÃO: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HÌNH THỂ NGOÀI:</a:t>
            </a:r>
          </a:p>
          <a:p>
            <a:pPr eaLnBrk="1" hangingPunct="1"/>
            <a:endParaRPr lang="en-US" sz="20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5927725" y="950913"/>
            <a:ext cx="2254250" cy="369887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 TRÊN NGOÀI</a:t>
            </a:r>
          </a:p>
        </p:txBody>
      </p:sp>
      <p:sp>
        <p:nvSpPr>
          <p:cNvPr id="572424" name="Text Box 8"/>
          <p:cNvSpPr txBox="1">
            <a:spLocks noChangeArrowheads="1"/>
          </p:cNvSpPr>
          <p:nvPr/>
        </p:nvSpPr>
        <p:spPr bwMode="auto">
          <a:xfrm>
            <a:off x="1250950" y="3124200"/>
            <a:ext cx="1619250" cy="369888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 TRONG</a:t>
            </a:r>
          </a:p>
        </p:txBody>
      </p:sp>
      <p:sp>
        <p:nvSpPr>
          <p:cNvPr id="572425" name="Text Box 9"/>
          <p:cNvSpPr txBox="1">
            <a:spLocks noChangeArrowheads="1"/>
          </p:cNvSpPr>
          <p:nvPr/>
        </p:nvSpPr>
        <p:spPr bwMode="auto">
          <a:xfrm>
            <a:off x="6645275" y="2376488"/>
            <a:ext cx="1397000" cy="369887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 DƯỚI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2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2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22" grpId="0"/>
      <p:bldP spid="572423" grpId="0" animBg="1"/>
      <p:bldP spid="572424" grpId="0" animBg="1"/>
      <p:bldP spid="5724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960B0-7E07-BA05-CF14-4D7D4BEF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26D220AD-8BF9-31FD-B6B9-0E0AEA702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502567" y="-106082"/>
            <a:ext cx="14907125" cy="6831623"/>
          </a:xfrm>
        </p:spPr>
      </p:pic>
    </p:spTree>
    <p:extLst>
      <p:ext uri="{BB962C8B-B14F-4D97-AF65-F5344CB8AC3E}">
        <p14:creationId xmlns:p14="http://schemas.microsoft.com/office/powerpoint/2010/main" val="3525821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34819" name="Picture 3" descr="brain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981200" y="2514600"/>
            <a:ext cx="6172200" cy="3886200"/>
          </a:xfrm>
          <a:noFill/>
        </p:spPr>
      </p:pic>
      <p:sp>
        <p:nvSpPr>
          <p:cNvPr id="573444" name="Text Box 4"/>
          <p:cNvSpPr txBox="1">
            <a:spLocks noChangeArrowheads="1"/>
          </p:cNvSpPr>
          <p:nvPr/>
        </p:nvSpPr>
        <p:spPr bwMode="auto">
          <a:xfrm>
            <a:off x="2687638" y="4089400"/>
            <a:ext cx="1706562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TRÁN</a:t>
            </a:r>
          </a:p>
        </p:txBody>
      </p:sp>
      <p:sp>
        <p:nvSpPr>
          <p:cNvPr id="573445" name="Text Box 5"/>
          <p:cNvSpPr txBox="1">
            <a:spLocks noChangeArrowheads="1"/>
          </p:cNvSpPr>
          <p:nvPr/>
        </p:nvSpPr>
        <p:spPr bwMode="auto">
          <a:xfrm>
            <a:off x="5486400" y="3657600"/>
            <a:ext cx="16510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ĐỈNH</a:t>
            </a:r>
          </a:p>
        </p:txBody>
      </p:sp>
      <p:sp>
        <p:nvSpPr>
          <p:cNvPr id="573446" name="Text Box 6"/>
          <p:cNvSpPr txBox="1">
            <a:spLocks noChangeArrowheads="1"/>
          </p:cNvSpPr>
          <p:nvPr/>
        </p:nvSpPr>
        <p:spPr bwMode="auto">
          <a:xfrm>
            <a:off x="4346575" y="5156200"/>
            <a:ext cx="2670175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THÁI DƯƠNG</a:t>
            </a:r>
          </a:p>
        </p:txBody>
      </p:sp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7283450" y="4667250"/>
            <a:ext cx="996950" cy="708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</a:p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CHẨM</a:t>
            </a:r>
          </a:p>
        </p:txBody>
      </p:sp>
      <p:sp>
        <p:nvSpPr>
          <p:cNvPr id="573448" name="Freeform 8"/>
          <p:cNvSpPr/>
          <p:nvPr/>
        </p:nvSpPr>
        <p:spPr bwMode="auto">
          <a:xfrm>
            <a:off x="4648200" y="2667000"/>
            <a:ext cx="914400" cy="2209800"/>
          </a:xfrm>
          <a:custGeom>
            <a:avLst/>
            <a:gdLst>
              <a:gd name="T0" fmla="*/ 2147483647 w 576"/>
              <a:gd name="T1" fmla="*/ 0 h 1392"/>
              <a:gd name="T2" fmla="*/ 2147483647 w 576"/>
              <a:gd name="T3" fmla="*/ 2147483647 h 1392"/>
              <a:gd name="T4" fmla="*/ 2147483647 w 576"/>
              <a:gd name="T5" fmla="*/ 2147483647 h 1392"/>
              <a:gd name="T6" fmla="*/ 2147483647 w 576"/>
              <a:gd name="T7" fmla="*/ 2147483647 h 1392"/>
              <a:gd name="T8" fmla="*/ 2147483647 w 576"/>
              <a:gd name="T9" fmla="*/ 2147483647 h 1392"/>
              <a:gd name="T10" fmla="*/ 2147483647 w 576"/>
              <a:gd name="T11" fmla="*/ 2147483647 h 1392"/>
              <a:gd name="T12" fmla="*/ 2147483647 w 576"/>
              <a:gd name="T13" fmla="*/ 2147483647 h 1392"/>
              <a:gd name="T14" fmla="*/ 2147483647 w 576"/>
              <a:gd name="T15" fmla="*/ 2147483647 h 1392"/>
              <a:gd name="T16" fmla="*/ 2147483647 w 576"/>
              <a:gd name="T17" fmla="*/ 2147483647 h 1392"/>
              <a:gd name="T18" fmla="*/ 2147483647 w 576"/>
              <a:gd name="T19" fmla="*/ 2147483647 h 1392"/>
              <a:gd name="T20" fmla="*/ 2147483647 w 576"/>
              <a:gd name="T21" fmla="*/ 2147483647 h 1392"/>
              <a:gd name="T22" fmla="*/ 2147483647 w 576"/>
              <a:gd name="T23" fmla="*/ 2147483647 h 1392"/>
              <a:gd name="T24" fmla="*/ 0 w 576"/>
              <a:gd name="T25" fmla="*/ 2147483647 h 1392"/>
              <a:gd name="T26" fmla="*/ 2147483647 w 576"/>
              <a:gd name="T27" fmla="*/ 2147483647 h 1392"/>
              <a:gd name="T28" fmla="*/ 2147483647 w 576"/>
              <a:gd name="T29" fmla="*/ 2147483647 h 1392"/>
              <a:gd name="T30" fmla="*/ 2147483647 w 576"/>
              <a:gd name="T31" fmla="*/ 2147483647 h 13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76"/>
              <a:gd name="T49" fmla="*/ 0 h 1392"/>
              <a:gd name="T50" fmla="*/ 576 w 576"/>
              <a:gd name="T51" fmla="*/ 1392 h 13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76" h="1392">
                <a:moveTo>
                  <a:pt x="576" y="0"/>
                </a:moveTo>
                <a:cubicBezTo>
                  <a:pt x="540" y="16"/>
                  <a:pt x="504" y="32"/>
                  <a:pt x="480" y="48"/>
                </a:cubicBezTo>
                <a:cubicBezTo>
                  <a:pt x="456" y="64"/>
                  <a:pt x="440" y="80"/>
                  <a:pt x="432" y="96"/>
                </a:cubicBezTo>
                <a:cubicBezTo>
                  <a:pt x="424" y="112"/>
                  <a:pt x="432" y="112"/>
                  <a:pt x="432" y="144"/>
                </a:cubicBezTo>
                <a:cubicBezTo>
                  <a:pt x="432" y="176"/>
                  <a:pt x="432" y="256"/>
                  <a:pt x="432" y="288"/>
                </a:cubicBezTo>
                <a:cubicBezTo>
                  <a:pt x="432" y="320"/>
                  <a:pt x="432" y="320"/>
                  <a:pt x="432" y="336"/>
                </a:cubicBezTo>
                <a:cubicBezTo>
                  <a:pt x="432" y="352"/>
                  <a:pt x="440" y="360"/>
                  <a:pt x="432" y="384"/>
                </a:cubicBezTo>
                <a:cubicBezTo>
                  <a:pt x="424" y="408"/>
                  <a:pt x="408" y="456"/>
                  <a:pt x="384" y="480"/>
                </a:cubicBezTo>
                <a:cubicBezTo>
                  <a:pt x="360" y="504"/>
                  <a:pt x="320" y="496"/>
                  <a:pt x="288" y="528"/>
                </a:cubicBezTo>
                <a:cubicBezTo>
                  <a:pt x="256" y="560"/>
                  <a:pt x="224" y="632"/>
                  <a:pt x="192" y="672"/>
                </a:cubicBezTo>
                <a:cubicBezTo>
                  <a:pt x="160" y="712"/>
                  <a:pt x="120" y="736"/>
                  <a:pt x="96" y="768"/>
                </a:cubicBezTo>
                <a:cubicBezTo>
                  <a:pt x="72" y="800"/>
                  <a:pt x="64" y="824"/>
                  <a:pt x="48" y="864"/>
                </a:cubicBezTo>
                <a:cubicBezTo>
                  <a:pt x="32" y="904"/>
                  <a:pt x="0" y="960"/>
                  <a:pt x="0" y="1008"/>
                </a:cubicBezTo>
                <a:cubicBezTo>
                  <a:pt x="0" y="1056"/>
                  <a:pt x="40" y="1104"/>
                  <a:pt x="48" y="1152"/>
                </a:cubicBezTo>
                <a:cubicBezTo>
                  <a:pt x="56" y="1200"/>
                  <a:pt x="48" y="1256"/>
                  <a:pt x="48" y="1296"/>
                </a:cubicBezTo>
                <a:cubicBezTo>
                  <a:pt x="48" y="1336"/>
                  <a:pt x="48" y="1376"/>
                  <a:pt x="48" y="1392"/>
                </a:cubicBezTo>
              </a:path>
            </a:pathLst>
          </a:custGeom>
          <a:noFill/>
          <a:ln w="76200">
            <a:solidFill>
              <a:srgbClr val="800080"/>
            </a:solidFill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49" name="Freeform 9"/>
          <p:cNvSpPr/>
          <p:nvPr/>
        </p:nvSpPr>
        <p:spPr bwMode="auto">
          <a:xfrm>
            <a:off x="3733800" y="4572000"/>
            <a:ext cx="1981200" cy="1219200"/>
          </a:xfrm>
          <a:custGeom>
            <a:avLst/>
            <a:gdLst>
              <a:gd name="T0" fmla="*/ 0 w 1248"/>
              <a:gd name="T1" fmla="*/ 2147483647 h 768"/>
              <a:gd name="T2" fmla="*/ 2147483647 w 1248"/>
              <a:gd name="T3" fmla="*/ 2147483647 h 768"/>
              <a:gd name="T4" fmla="*/ 2147483647 w 1248"/>
              <a:gd name="T5" fmla="*/ 2147483647 h 768"/>
              <a:gd name="T6" fmla="*/ 2147483647 w 1248"/>
              <a:gd name="T7" fmla="*/ 2147483647 h 768"/>
              <a:gd name="T8" fmla="*/ 2147483647 w 1248"/>
              <a:gd name="T9" fmla="*/ 2147483647 h 768"/>
              <a:gd name="T10" fmla="*/ 2147483647 w 1248"/>
              <a:gd name="T11" fmla="*/ 2147483647 h 768"/>
              <a:gd name="T12" fmla="*/ 2147483647 w 1248"/>
              <a:gd name="T13" fmla="*/ 2147483647 h 768"/>
              <a:gd name="T14" fmla="*/ 2147483647 w 1248"/>
              <a:gd name="T15" fmla="*/ 2147483647 h 768"/>
              <a:gd name="T16" fmla="*/ 2147483647 w 1248"/>
              <a:gd name="T17" fmla="*/ 2147483647 h 768"/>
              <a:gd name="T18" fmla="*/ 2147483647 w 1248"/>
              <a:gd name="T19" fmla="*/ 2147483647 h 768"/>
              <a:gd name="T20" fmla="*/ 2147483647 w 1248"/>
              <a:gd name="T21" fmla="*/ 2147483647 h 768"/>
              <a:gd name="T22" fmla="*/ 2147483647 w 1248"/>
              <a:gd name="T23" fmla="*/ 0 h 76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48"/>
              <a:gd name="T37" fmla="*/ 0 h 768"/>
              <a:gd name="T38" fmla="*/ 1248 w 1248"/>
              <a:gd name="T39" fmla="*/ 768 h 76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48" h="768">
                <a:moveTo>
                  <a:pt x="0" y="768"/>
                </a:moveTo>
                <a:cubicBezTo>
                  <a:pt x="16" y="740"/>
                  <a:pt x="32" y="712"/>
                  <a:pt x="48" y="672"/>
                </a:cubicBezTo>
                <a:cubicBezTo>
                  <a:pt x="64" y="632"/>
                  <a:pt x="80" y="560"/>
                  <a:pt x="96" y="528"/>
                </a:cubicBezTo>
                <a:cubicBezTo>
                  <a:pt x="112" y="496"/>
                  <a:pt x="120" y="504"/>
                  <a:pt x="144" y="480"/>
                </a:cubicBezTo>
                <a:cubicBezTo>
                  <a:pt x="168" y="456"/>
                  <a:pt x="192" y="416"/>
                  <a:pt x="240" y="384"/>
                </a:cubicBezTo>
                <a:cubicBezTo>
                  <a:pt x="288" y="352"/>
                  <a:pt x="384" y="312"/>
                  <a:pt x="432" y="288"/>
                </a:cubicBezTo>
                <a:cubicBezTo>
                  <a:pt x="480" y="264"/>
                  <a:pt x="480" y="264"/>
                  <a:pt x="528" y="240"/>
                </a:cubicBezTo>
                <a:cubicBezTo>
                  <a:pt x="576" y="216"/>
                  <a:pt x="664" y="168"/>
                  <a:pt x="720" y="144"/>
                </a:cubicBezTo>
                <a:cubicBezTo>
                  <a:pt x="776" y="120"/>
                  <a:pt x="816" y="112"/>
                  <a:pt x="864" y="96"/>
                </a:cubicBezTo>
                <a:cubicBezTo>
                  <a:pt x="912" y="80"/>
                  <a:pt x="968" y="56"/>
                  <a:pt x="1008" y="48"/>
                </a:cubicBezTo>
                <a:cubicBezTo>
                  <a:pt x="1048" y="40"/>
                  <a:pt x="1064" y="56"/>
                  <a:pt x="1104" y="48"/>
                </a:cubicBezTo>
                <a:cubicBezTo>
                  <a:pt x="1144" y="40"/>
                  <a:pt x="1224" y="8"/>
                  <a:pt x="1248" y="0"/>
                </a:cubicBezTo>
              </a:path>
            </a:pathLst>
          </a:custGeom>
          <a:noFill/>
          <a:ln w="76200">
            <a:solidFill>
              <a:srgbClr val="008000"/>
            </a:solidFill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H="1">
            <a:off x="6858000" y="4114800"/>
            <a:ext cx="9906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5943600" y="1905000"/>
            <a:ext cx="2343150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TRUNG TÂM</a:t>
            </a:r>
          </a:p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(ROLANDO)</a:t>
            </a:r>
          </a:p>
        </p:txBody>
      </p:sp>
      <p:sp>
        <p:nvSpPr>
          <p:cNvPr id="573452" name="Text Box 12"/>
          <p:cNvSpPr txBox="1">
            <a:spLocks noChangeArrowheads="1"/>
          </p:cNvSpPr>
          <p:nvPr/>
        </p:nvSpPr>
        <p:spPr bwMode="auto">
          <a:xfrm>
            <a:off x="3181350" y="6415088"/>
            <a:ext cx="25844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BÊN( SYLVIUS)</a:t>
            </a: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7467600" y="3244850"/>
            <a:ext cx="175577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ĐỈNH</a:t>
            </a:r>
          </a:p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CHẨM NGOÀI</a:t>
            </a: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169863" y="898525"/>
            <a:ext cx="2955925" cy="1323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HÌNH THỂ NGOÀI: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RÃNH CHÍNH</a:t>
            </a:r>
          </a:p>
          <a:p>
            <a:pPr eaLnBrk="1" hangingPunct="1"/>
            <a:endParaRPr lang="en-US" sz="20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7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7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7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7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73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73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44" grpId="0" animBg="1"/>
      <p:bldP spid="573445" grpId="0" animBg="1"/>
      <p:bldP spid="573446" grpId="0" animBg="1"/>
      <p:bldP spid="573447" grpId="0" animBg="1"/>
      <p:bldP spid="573448" grpId="0" animBg="1"/>
      <p:bldP spid="573449" grpId="0" animBg="1"/>
      <p:bldP spid="573450" grpId="0" animBg="1"/>
      <p:bldP spid="573451" grpId="0"/>
      <p:bldP spid="573452" grpId="0"/>
      <p:bldP spid="57345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35843" name="Picture 3" descr="brain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52600" y="1676400"/>
            <a:ext cx="5715000" cy="4953000"/>
          </a:xfrm>
          <a:noFill/>
        </p:spPr>
      </p:pic>
      <p:sp>
        <p:nvSpPr>
          <p:cNvPr id="574468" name="Text Box 4"/>
          <p:cNvSpPr txBox="1">
            <a:spLocks noChangeArrowheads="1"/>
          </p:cNvSpPr>
          <p:nvPr/>
        </p:nvSpPr>
        <p:spPr bwMode="auto">
          <a:xfrm>
            <a:off x="304800" y="6019800"/>
            <a:ext cx="1552575" cy="4000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ĐẢO</a:t>
            </a:r>
          </a:p>
        </p:txBody>
      </p:sp>
      <p:sp>
        <p:nvSpPr>
          <p:cNvPr id="574475" name="Text Box 11"/>
          <p:cNvSpPr txBox="1">
            <a:spLocks noChangeArrowheads="1"/>
          </p:cNvSpPr>
          <p:nvPr/>
        </p:nvSpPr>
        <p:spPr bwMode="auto">
          <a:xfrm>
            <a:off x="228600" y="762000"/>
            <a:ext cx="3233738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HÌNH THỂ NGOÀI: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1.1.1- MẶT TRÊN NGOÀI: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4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4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8" grpId="0" animBg="1"/>
      <p:bldP spid="57447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40963" name="Picture 3" descr="mat-trong-nao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981200" y="1524000"/>
            <a:ext cx="5867400" cy="4953000"/>
          </a:xfrm>
          <a:noFill/>
        </p:spPr>
      </p:pic>
      <p:sp>
        <p:nvSpPr>
          <p:cNvPr id="579588" name="Text Box 4"/>
          <p:cNvSpPr txBox="1">
            <a:spLocks noChangeArrowheads="1"/>
          </p:cNvSpPr>
          <p:nvPr/>
        </p:nvSpPr>
        <p:spPr bwMode="auto">
          <a:xfrm>
            <a:off x="762000" y="987424"/>
            <a:ext cx="2147783" cy="1477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HÌNH THỂ NGOÀI:</a:t>
            </a:r>
          </a:p>
          <a:p>
            <a:pPr eaLnBrk="1" hangingPunct="1"/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1.1.2- MẶT TRONG: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 rot="858517">
            <a:off x="4492625" y="2894013"/>
            <a:ext cx="13335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THỂ CHAI</a:t>
            </a:r>
          </a:p>
        </p:txBody>
      </p:sp>
      <p:sp>
        <p:nvSpPr>
          <p:cNvPr id="579590" name="Line 6"/>
          <p:cNvSpPr>
            <a:spLocks noChangeShapeType="1"/>
          </p:cNvSpPr>
          <p:nvPr/>
        </p:nvSpPr>
        <p:spPr bwMode="auto">
          <a:xfrm flipV="1">
            <a:off x="2057400" y="2971800"/>
            <a:ext cx="2286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591" name="Text Box 7"/>
          <p:cNvSpPr txBox="1">
            <a:spLocks noChangeArrowheads="1"/>
          </p:cNvSpPr>
          <p:nvPr/>
        </p:nvSpPr>
        <p:spPr bwMode="auto">
          <a:xfrm>
            <a:off x="152400" y="3276600"/>
            <a:ext cx="2065338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THỂ CHAI</a:t>
            </a:r>
          </a:p>
        </p:txBody>
      </p:sp>
      <p:sp>
        <p:nvSpPr>
          <p:cNvPr id="579592" name="Line 8"/>
          <p:cNvSpPr>
            <a:spLocks noChangeShapeType="1"/>
          </p:cNvSpPr>
          <p:nvPr/>
        </p:nvSpPr>
        <p:spPr bwMode="auto">
          <a:xfrm flipV="1">
            <a:off x="2362200" y="2590800"/>
            <a:ext cx="2133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593" name="Text Box 9"/>
          <p:cNvSpPr txBox="1">
            <a:spLocks noChangeArrowheads="1"/>
          </p:cNvSpPr>
          <p:nvPr/>
        </p:nvSpPr>
        <p:spPr bwMode="auto">
          <a:xfrm>
            <a:off x="838200" y="2438400"/>
            <a:ext cx="16764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ĐAI</a:t>
            </a:r>
          </a:p>
        </p:txBody>
      </p:sp>
      <p:sp>
        <p:nvSpPr>
          <p:cNvPr id="579594" name="Line 10"/>
          <p:cNvSpPr>
            <a:spLocks noChangeShapeType="1"/>
          </p:cNvSpPr>
          <p:nvPr/>
        </p:nvSpPr>
        <p:spPr bwMode="auto">
          <a:xfrm flipH="1">
            <a:off x="5410200" y="1371600"/>
            <a:ext cx="838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595" name="Text Box 11"/>
          <p:cNvSpPr txBox="1">
            <a:spLocks noChangeArrowheads="1"/>
          </p:cNvSpPr>
          <p:nvPr/>
        </p:nvSpPr>
        <p:spPr bwMode="auto">
          <a:xfrm>
            <a:off x="6248400" y="914400"/>
            <a:ext cx="234315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TRUNG TÂM</a:t>
            </a:r>
          </a:p>
        </p:txBody>
      </p:sp>
      <p:sp>
        <p:nvSpPr>
          <p:cNvPr id="579596" name="Line 12"/>
          <p:cNvSpPr>
            <a:spLocks noChangeShapeType="1"/>
          </p:cNvSpPr>
          <p:nvPr/>
        </p:nvSpPr>
        <p:spPr bwMode="auto">
          <a:xfrm flipH="1">
            <a:off x="5715000" y="1600200"/>
            <a:ext cx="914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597" name="Text Box 13"/>
          <p:cNvSpPr txBox="1">
            <a:spLocks noChangeArrowheads="1"/>
          </p:cNvSpPr>
          <p:nvPr/>
        </p:nvSpPr>
        <p:spPr bwMode="auto">
          <a:xfrm>
            <a:off x="6635750" y="1385888"/>
            <a:ext cx="128905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TRẺ VIỀN</a:t>
            </a:r>
          </a:p>
        </p:txBody>
      </p:sp>
      <p:sp>
        <p:nvSpPr>
          <p:cNvPr id="579601" name="Line 17"/>
          <p:cNvSpPr>
            <a:spLocks noChangeShapeType="1"/>
          </p:cNvSpPr>
          <p:nvPr/>
        </p:nvSpPr>
        <p:spPr bwMode="auto">
          <a:xfrm flipH="1">
            <a:off x="6705600" y="2362200"/>
            <a:ext cx="7620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602" name="Text Box 18"/>
          <p:cNvSpPr txBox="1">
            <a:spLocks noChangeArrowheads="1"/>
          </p:cNvSpPr>
          <p:nvPr/>
        </p:nvSpPr>
        <p:spPr bwMode="auto">
          <a:xfrm>
            <a:off x="7467600" y="1995488"/>
            <a:ext cx="1816100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ĐỈNH</a:t>
            </a:r>
          </a:p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CHẨM TRONG</a:t>
            </a:r>
          </a:p>
        </p:txBody>
      </p:sp>
      <p:sp>
        <p:nvSpPr>
          <p:cNvPr id="579603" name="Line 19"/>
          <p:cNvSpPr>
            <a:spLocks noChangeShapeType="1"/>
          </p:cNvSpPr>
          <p:nvPr/>
        </p:nvSpPr>
        <p:spPr bwMode="auto">
          <a:xfrm flipH="1" flipV="1">
            <a:off x="7010400" y="4038600"/>
            <a:ext cx="6858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604" name="Text Box 20"/>
          <p:cNvSpPr txBox="1">
            <a:spLocks noChangeArrowheads="1"/>
          </p:cNvSpPr>
          <p:nvPr/>
        </p:nvSpPr>
        <p:spPr bwMode="auto">
          <a:xfrm>
            <a:off x="7543800" y="5410200"/>
            <a:ext cx="142716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CỰA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CBFFA8-13BC-6623-8902-7D369B961510}"/>
              </a:ext>
            </a:extLst>
          </p:cNvPr>
          <p:cNvSpPr txBox="1"/>
          <p:nvPr/>
        </p:nvSpPr>
        <p:spPr>
          <a:xfrm>
            <a:off x="9029152" y="122567"/>
            <a:ext cx="524317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latin typeface="Arial"/>
                <a:cs typeface="Arial"/>
              </a:rPr>
              <a:t>Rãnh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cựa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"</a:t>
            </a:r>
            <a:r>
              <a:rPr lang="en-GB" dirty="0" err="1">
                <a:latin typeface="Arial"/>
                <a:cs typeface="Arial"/>
              </a:rPr>
              <a:t>diện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thị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giác</a:t>
            </a:r>
            <a:r>
              <a:rPr lang="en-GB" dirty="0">
                <a:latin typeface="Arial"/>
                <a:cs typeface="Arial"/>
              </a:rPr>
              <a:t>": </a:t>
            </a:r>
            <a:r>
              <a:rPr lang="en-GB" dirty="0" err="1">
                <a:latin typeface="Arial"/>
                <a:cs typeface="Arial"/>
              </a:rPr>
              <a:t>dây</a:t>
            </a:r>
            <a:r>
              <a:rPr lang="en-GB" dirty="0">
                <a:latin typeface="Arial"/>
                <a:cs typeface="Arial"/>
              </a:rPr>
              <a:t> TK </a:t>
            </a:r>
            <a:r>
              <a:rPr lang="en-GB" dirty="0" err="1">
                <a:latin typeface="Arial"/>
                <a:cs typeface="Arial"/>
              </a:rPr>
              <a:t>số</a:t>
            </a:r>
            <a:r>
              <a:rPr lang="en-GB" dirty="0">
                <a:latin typeface="Arial"/>
                <a:cs typeface="Arial"/>
              </a:rPr>
              <a:t> 2 </a:t>
            </a:r>
            <a:r>
              <a:rPr lang="en-GB" dirty="0" err="1">
                <a:latin typeface="Arial"/>
                <a:cs typeface="Arial"/>
              </a:rPr>
              <a:t>xuất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phát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từ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võng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mạc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chạy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Rãnh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Cựa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phần</a:t>
            </a:r>
            <a:r>
              <a:rPr lang="en-GB" dirty="0">
                <a:latin typeface="Arial"/>
                <a:cs typeface="Arial"/>
              </a:rPr>
              <a:t> "</a:t>
            </a:r>
            <a:r>
              <a:rPr lang="en-GB" dirty="0" err="1">
                <a:latin typeface="Arial"/>
                <a:cs typeface="Arial"/>
              </a:rPr>
              <a:t>diện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thị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giác</a:t>
            </a:r>
            <a:r>
              <a:rPr lang="en-GB" dirty="0">
                <a:latin typeface="Arial"/>
                <a:cs typeface="Arial"/>
              </a:rPr>
              <a:t>". Khi </a:t>
            </a:r>
            <a:r>
              <a:rPr lang="en-GB" dirty="0" err="1">
                <a:latin typeface="Arial"/>
                <a:cs typeface="Arial"/>
              </a:rPr>
              <a:t>đường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TK 2 </a:t>
            </a:r>
            <a:r>
              <a:rPr lang="en-GB" dirty="0" err="1">
                <a:latin typeface="Arial"/>
                <a:cs typeface="Arial"/>
              </a:rPr>
              <a:t>bám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lên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trên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phần</a:t>
            </a:r>
            <a:r>
              <a:rPr lang="en-GB" dirty="0">
                <a:latin typeface="Arial"/>
                <a:cs typeface="Arial"/>
              </a:rPr>
              <a:t> "</a:t>
            </a:r>
            <a:r>
              <a:rPr lang="en-GB" dirty="0" err="1">
                <a:latin typeface="Arial"/>
                <a:cs typeface="Arial"/>
              </a:rPr>
              <a:t>diện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thị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giác</a:t>
            </a:r>
            <a:r>
              <a:rPr lang="en-GB" dirty="0">
                <a:latin typeface="Arial"/>
                <a:cs typeface="Arial"/>
              </a:rPr>
              <a:t>" </a:t>
            </a:r>
            <a:r>
              <a:rPr lang="en-GB" dirty="0" err="1">
                <a:latin typeface="Arial"/>
                <a:cs typeface="Arial"/>
              </a:rPr>
              <a:t>tại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võ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não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vùng</a:t>
            </a:r>
            <a:r>
              <a:rPr lang="en-GB" dirty="0">
                <a:latin typeface="Arial"/>
                <a:cs typeface="Arial"/>
              </a:rPr>
              <a:t> Thuỳ </a:t>
            </a:r>
            <a:r>
              <a:rPr lang="en-GB" dirty="0" err="1">
                <a:latin typeface="Arial"/>
                <a:cs typeface="Arial"/>
              </a:rPr>
              <a:t>Chẩn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thấy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được</a:t>
            </a:r>
            <a:r>
              <a:rPr lang="en-GB" dirty="0">
                <a:latin typeface="Arial"/>
                <a:cs typeface="Arial"/>
              </a:rPr>
              <a:t>. </a:t>
            </a:r>
            <a:r>
              <a:rPr lang="en-GB" dirty="0" err="1">
                <a:latin typeface="Arial"/>
                <a:cs typeface="Arial"/>
              </a:rPr>
              <a:t>Nếu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xuất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huyết</a:t>
            </a:r>
            <a:r>
              <a:rPr lang="en-GB" dirty="0">
                <a:latin typeface="Arial"/>
                <a:cs typeface="Arial"/>
              </a:rPr>
              <a:t> ở </a:t>
            </a:r>
            <a:r>
              <a:rPr lang="en-GB" dirty="0" err="1">
                <a:latin typeface="Arial"/>
                <a:cs typeface="Arial"/>
              </a:rPr>
              <a:t>rãnh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cựa</a:t>
            </a:r>
            <a:r>
              <a:rPr lang="en-GB" dirty="0">
                <a:latin typeface="Arial"/>
                <a:cs typeface="Arial"/>
              </a:rPr>
              <a:t> ·=&gt; ko </a:t>
            </a:r>
            <a:r>
              <a:rPr lang="en-GB" dirty="0" err="1">
                <a:latin typeface="Arial"/>
                <a:cs typeface="Arial"/>
              </a:rPr>
              <a:t>thấy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cả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9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9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9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79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9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79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7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79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79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79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9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79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7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588" grpId="0"/>
      <p:bldP spid="579590" grpId="0" animBg="1"/>
      <p:bldP spid="579591" grpId="0"/>
      <p:bldP spid="579592" grpId="0" animBg="1"/>
      <p:bldP spid="579593" grpId="0"/>
      <p:bldP spid="579594" grpId="0" animBg="1"/>
      <p:bldP spid="579595" grpId="0"/>
      <p:bldP spid="579596" grpId="0" animBg="1"/>
      <p:bldP spid="579597" grpId="0"/>
      <p:bldP spid="579601" grpId="0" animBg="1"/>
      <p:bldP spid="579602" grpId="0"/>
      <p:bldP spid="579603" grpId="0" animBg="1"/>
      <p:bldP spid="57960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 HẢI MÃ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547743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9721CD-8975-1FA4-81AF-38814F1CC80B}"/>
              </a:ext>
            </a:extLst>
          </p:cNvPr>
          <p:cNvSpPr txBox="1"/>
          <p:nvPr/>
        </p:nvSpPr>
        <p:spPr>
          <a:xfrm>
            <a:off x="8416315" y="422177"/>
            <a:ext cx="43715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HHM </a:t>
            </a:r>
            <a:r>
              <a:rPr lang="en-GB" dirty="0" err="1">
                <a:latin typeface="Arial"/>
                <a:cs typeface="Arial"/>
              </a:rPr>
              <a:t>dùng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để</a:t>
            </a:r>
            <a:r>
              <a:rPr lang="en-GB" dirty="0">
                <a:latin typeface="Arial"/>
                <a:cs typeface="Arial"/>
              </a:rPr>
              <a:t> save data </a:t>
            </a:r>
            <a:r>
              <a:rPr lang="en-GB" dirty="0" err="1">
                <a:latin typeface="Arial"/>
                <a:cs typeface="Arial"/>
              </a:rPr>
              <a:t>dài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hạn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định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hướng</a:t>
            </a:r>
            <a:r>
              <a:rPr lang="en-GB" dirty="0">
                <a:latin typeface="Arial"/>
                <a:cs typeface="Arial"/>
              </a:rPr>
              <a:t> ko </a:t>
            </a:r>
            <a:r>
              <a:rPr lang="en-GB" dirty="0" err="1">
                <a:latin typeface="Arial"/>
                <a:cs typeface="Arial"/>
              </a:rPr>
              <a:t>gian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 err="1"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029200"/>
          </a:xfrm>
        </p:spPr>
        <p:txBody>
          <a:bodyPr>
            <a:noAutofit/>
          </a:bodyPr>
          <a:lstStyle/>
          <a:p>
            <a:pPr marL="0" indent="0">
              <a:buFontTx/>
              <a:buNone/>
              <a:defRPr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thể.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trung khu vận động hệ tháp và t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rung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ngoại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tháp.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  <a:p>
            <a:pPr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hợp, tạo thành các bó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6200" y="533400"/>
            <a:ext cx="3024188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1.2- HÌNH THỂ TRONG: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"/>
            <a:ext cx="8229600" cy="73533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THÁP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435" y="815340"/>
            <a:ext cx="5176520" cy="59093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"/>
            <a:ext cx="8229600" cy="73533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NGOẠI THÁP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670" y="833755"/>
            <a:ext cx="4315460" cy="59074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Text Box 3"/>
          <p:cNvSpPr txBox="1">
            <a:spLocks noChangeArrowheads="1"/>
          </p:cNvSpPr>
          <p:nvPr/>
        </p:nvSpPr>
        <p:spPr bwMode="auto">
          <a:xfrm>
            <a:off x="1143000" y="39688"/>
            <a:ext cx="7010400" cy="645160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</a:ln>
          <a:effectLst>
            <a:outerShdw dist="35921" dir="2700000" algn="ctr" rotWithShape="0">
              <a:schemeClr val="accent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latin typeface="VNI-Times" pitchFamily="2" charset="0"/>
              </a:rPr>
              <a:t>CHAÁT </a:t>
            </a:r>
            <a:r>
              <a:rPr lang="en-US" sz="3600" b="1" dirty="0">
                <a:solidFill>
                  <a:schemeClr val="bg1"/>
                </a:solidFill>
                <a:latin typeface="VNI-Times" pitchFamily="2" charset="0"/>
                <a:sym typeface="+mn-ea"/>
              </a:rPr>
              <a:t>XAÙM</a:t>
            </a:r>
            <a:r>
              <a:rPr lang="en-US" sz="3600" b="1" dirty="0">
                <a:solidFill>
                  <a:schemeClr val="bg1"/>
                </a:solidFill>
                <a:latin typeface="VNI-Times" pitchFamily="2" charset="0"/>
              </a:rPr>
              <a:t>  -  CHAÁT  </a:t>
            </a:r>
            <a:r>
              <a:rPr lang="en-US" sz="3600" b="1" dirty="0">
                <a:solidFill>
                  <a:schemeClr val="bg1"/>
                </a:solidFill>
                <a:latin typeface="VNI-Times" pitchFamily="2" charset="0"/>
                <a:sym typeface="+mn-ea"/>
              </a:rPr>
              <a:t>TRAÉNG</a:t>
            </a:r>
            <a:endParaRPr lang="en-US" sz="3600" b="1" dirty="0">
              <a:solidFill>
                <a:schemeClr val="bg1"/>
              </a:solidFill>
              <a:latin typeface="VNI-Times" pitchFamily="2" charset="0"/>
            </a:endParaRPr>
          </a:p>
        </p:txBody>
      </p:sp>
      <p:pic>
        <p:nvPicPr>
          <p:cNvPr id="617476" name="Picture 4" descr="TDngangNao"/>
          <p:cNvPicPr>
            <a:picLocks noChangeAspect="1" noChangeArrowheads="1"/>
          </p:cNvPicPr>
          <p:nvPr/>
        </p:nvPicPr>
        <p:blipFill>
          <a:blip r:embed="rId2"/>
          <a:srcRect l="12354" r="12354"/>
          <a:stretch>
            <a:fillRect/>
          </a:stretch>
        </p:blipFill>
        <p:spPr bwMode="auto">
          <a:xfrm>
            <a:off x="914400" y="1371600"/>
            <a:ext cx="30480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7477" name="Text Box 5"/>
          <p:cNvSpPr txBox="1">
            <a:spLocks noChangeArrowheads="1"/>
          </p:cNvSpPr>
          <p:nvPr/>
        </p:nvSpPr>
        <p:spPr bwMode="auto">
          <a:xfrm>
            <a:off x="3581400" y="1533525"/>
            <a:ext cx="12192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VNI-Times" pitchFamily="2" charset="0"/>
              </a:rPr>
              <a:t>Chaát xaùm</a:t>
            </a:r>
          </a:p>
        </p:txBody>
      </p:sp>
      <p:sp>
        <p:nvSpPr>
          <p:cNvPr id="617478" name="Line 6"/>
          <p:cNvSpPr>
            <a:spLocks noChangeShapeType="1"/>
          </p:cNvSpPr>
          <p:nvPr/>
        </p:nvSpPr>
        <p:spPr bwMode="auto">
          <a:xfrm flipH="1">
            <a:off x="3200400" y="1762125"/>
            <a:ext cx="3810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617479" name="Picture 7" descr="TDngangNao"/>
          <p:cNvPicPr>
            <a:picLocks noChangeAspect="1" noChangeArrowheads="1"/>
          </p:cNvPicPr>
          <p:nvPr/>
        </p:nvPicPr>
        <p:blipFill>
          <a:blip r:embed="rId2"/>
          <a:srcRect l="53764" t="9647" r="23238" b="74283"/>
          <a:stretch>
            <a:fillRect/>
          </a:stretch>
        </p:blipFill>
        <p:spPr bwMode="auto">
          <a:xfrm>
            <a:off x="5105400" y="1381125"/>
            <a:ext cx="29718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7480" name="AutoShape 8"/>
          <p:cNvSpPr>
            <a:spLocks noChangeArrowheads="1"/>
          </p:cNvSpPr>
          <p:nvPr/>
        </p:nvSpPr>
        <p:spPr bwMode="auto">
          <a:xfrm>
            <a:off x="6934200" y="16859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1" name="AutoShape 9"/>
          <p:cNvSpPr>
            <a:spLocks noChangeArrowheads="1"/>
          </p:cNvSpPr>
          <p:nvPr/>
        </p:nvSpPr>
        <p:spPr bwMode="auto">
          <a:xfrm>
            <a:off x="6832600" y="17367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2" name="AutoShape 10"/>
          <p:cNvSpPr>
            <a:spLocks noChangeArrowheads="1"/>
          </p:cNvSpPr>
          <p:nvPr/>
        </p:nvSpPr>
        <p:spPr bwMode="auto">
          <a:xfrm>
            <a:off x="6934200" y="18383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3" name="AutoShape 11"/>
          <p:cNvSpPr>
            <a:spLocks noChangeArrowheads="1"/>
          </p:cNvSpPr>
          <p:nvPr/>
        </p:nvSpPr>
        <p:spPr bwMode="auto">
          <a:xfrm>
            <a:off x="7010400" y="17621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4" name="AutoShape 12"/>
          <p:cNvSpPr>
            <a:spLocks noChangeArrowheads="1"/>
          </p:cNvSpPr>
          <p:nvPr/>
        </p:nvSpPr>
        <p:spPr bwMode="auto">
          <a:xfrm>
            <a:off x="7086600" y="19145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5" name="AutoShape 13"/>
          <p:cNvSpPr>
            <a:spLocks noChangeArrowheads="1"/>
          </p:cNvSpPr>
          <p:nvPr/>
        </p:nvSpPr>
        <p:spPr bwMode="auto">
          <a:xfrm>
            <a:off x="7239000" y="19145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6" name="AutoShape 14"/>
          <p:cNvSpPr>
            <a:spLocks noChangeArrowheads="1"/>
          </p:cNvSpPr>
          <p:nvPr/>
        </p:nvSpPr>
        <p:spPr bwMode="auto">
          <a:xfrm>
            <a:off x="7162800" y="19907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7" name="AutoShape 15"/>
          <p:cNvSpPr>
            <a:spLocks noChangeArrowheads="1"/>
          </p:cNvSpPr>
          <p:nvPr/>
        </p:nvSpPr>
        <p:spPr bwMode="auto">
          <a:xfrm>
            <a:off x="7315200" y="19907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8" name="AutoShape 16"/>
          <p:cNvSpPr>
            <a:spLocks noChangeArrowheads="1"/>
          </p:cNvSpPr>
          <p:nvPr/>
        </p:nvSpPr>
        <p:spPr bwMode="auto">
          <a:xfrm>
            <a:off x="7105650" y="180657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9" name="Freeform 17"/>
          <p:cNvSpPr/>
          <p:nvPr/>
        </p:nvSpPr>
        <p:spPr bwMode="auto">
          <a:xfrm>
            <a:off x="6083300" y="1806575"/>
            <a:ext cx="800100" cy="1143000"/>
          </a:xfrm>
          <a:custGeom>
            <a:avLst/>
            <a:gdLst>
              <a:gd name="T0" fmla="*/ 2147483647 w 504"/>
              <a:gd name="T1" fmla="*/ 0 h 720"/>
              <a:gd name="T2" fmla="*/ 2147483647 w 504"/>
              <a:gd name="T3" fmla="*/ 2147483647 h 720"/>
              <a:gd name="T4" fmla="*/ 2147483647 w 504"/>
              <a:gd name="T5" fmla="*/ 2147483647 h 720"/>
              <a:gd name="T6" fmla="*/ 2147483647 w 504"/>
              <a:gd name="T7" fmla="*/ 2147483647 h 720"/>
              <a:gd name="T8" fmla="*/ 2147483647 w 504"/>
              <a:gd name="T9" fmla="*/ 2147483647 h 720"/>
              <a:gd name="T10" fmla="*/ 2147483647 w 504"/>
              <a:gd name="T11" fmla="*/ 2147483647 h 720"/>
              <a:gd name="T12" fmla="*/ 2147483647 w 504"/>
              <a:gd name="T13" fmla="*/ 2147483647 h 720"/>
              <a:gd name="T14" fmla="*/ 2147483647 w 504"/>
              <a:gd name="T15" fmla="*/ 2147483647 h 7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4"/>
              <a:gd name="T25" fmla="*/ 0 h 720"/>
              <a:gd name="T26" fmla="*/ 504 w 504"/>
              <a:gd name="T27" fmla="*/ 720 h 7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4" h="720">
                <a:moveTo>
                  <a:pt x="488" y="0"/>
                </a:moveTo>
                <a:cubicBezTo>
                  <a:pt x="496" y="32"/>
                  <a:pt x="504" y="64"/>
                  <a:pt x="488" y="96"/>
                </a:cubicBezTo>
                <a:cubicBezTo>
                  <a:pt x="472" y="128"/>
                  <a:pt x="432" y="160"/>
                  <a:pt x="392" y="192"/>
                </a:cubicBezTo>
                <a:cubicBezTo>
                  <a:pt x="352" y="224"/>
                  <a:pt x="288" y="256"/>
                  <a:pt x="248" y="288"/>
                </a:cubicBezTo>
                <a:cubicBezTo>
                  <a:pt x="208" y="320"/>
                  <a:pt x="184" y="352"/>
                  <a:pt x="152" y="384"/>
                </a:cubicBezTo>
                <a:cubicBezTo>
                  <a:pt x="120" y="416"/>
                  <a:pt x="80" y="432"/>
                  <a:pt x="56" y="480"/>
                </a:cubicBezTo>
                <a:cubicBezTo>
                  <a:pt x="32" y="528"/>
                  <a:pt x="16" y="632"/>
                  <a:pt x="8" y="672"/>
                </a:cubicBezTo>
                <a:cubicBezTo>
                  <a:pt x="0" y="712"/>
                  <a:pt x="8" y="712"/>
                  <a:pt x="8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0" name="Freeform 18"/>
          <p:cNvSpPr/>
          <p:nvPr/>
        </p:nvSpPr>
        <p:spPr bwMode="auto">
          <a:xfrm>
            <a:off x="6178550" y="1762125"/>
            <a:ext cx="774700" cy="1143000"/>
          </a:xfrm>
          <a:custGeom>
            <a:avLst/>
            <a:gdLst>
              <a:gd name="T0" fmla="*/ 2147483647 w 488"/>
              <a:gd name="T1" fmla="*/ 0 h 720"/>
              <a:gd name="T2" fmla="*/ 2147483647 w 488"/>
              <a:gd name="T3" fmla="*/ 2147483647 h 720"/>
              <a:gd name="T4" fmla="*/ 2147483647 w 488"/>
              <a:gd name="T5" fmla="*/ 2147483647 h 720"/>
              <a:gd name="T6" fmla="*/ 2147483647 w 488"/>
              <a:gd name="T7" fmla="*/ 2147483647 h 720"/>
              <a:gd name="T8" fmla="*/ 2147483647 w 488"/>
              <a:gd name="T9" fmla="*/ 2147483647 h 720"/>
              <a:gd name="T10" fmla="*/ 2147483647 w 488"/>
              <a:gd name="T11" fmla="*/ 2147483647 h 720"/>
              <a:gd name="T12" fmla="*/ 0 w 488"/>
              <a:gd name="T13" fmla="*/ 2147483647 h 7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8"/>
              <a:gd name="T22" fmla="*/ 0 h 720"/>
              <a:gd name="T23" fmla="*/ 488 w 488"/>
              <a:gd name="T24" fmla="*/ 720 h 7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8" h="720">
                <a:moveTo>
                  <a:pt x="480" y="0"/>
                </a:moveTo>
                <a:cubicBezTo>
                  <a:pt x="484" y="8"/>
                  <a:pt x="488" y="16"/>
                  <a:pt x="480" y="48"/>
                </a:cubicBezTo>
                <a:cubicBezTo>
                  <a:pt x="472" y="80"/>
                  <a:pt x="464" y="152"/>
                  <a:pt x="432" y="192"/>
                </a:cubicBezTo>
                <a:cubicBezTo>
                  <a:pt x="400" y="232"/>
                  <a:pt x="336" y="248"/>
                  <a:pt x="288" y="288"/>
                </a:cubicBezTo>
                <a:cubicBezTo>
                  <a:pt x="240" y="328"/>
                  <a:pt x="184" y="384"/>
                  <a:pt x="144" y="432"/>
                </a:cubicBezTo>
                <a:cubicBezTo>
                  <a:pt x="104" y="480"/>
                  <a:pt x="72" y="528"/>
                  <a:pt x="48" y="576"/>
                </a:cubicBezTo>
                <a:cubicBezTo>
                  <a:pt x="24" y="624"/>
                  <a:pt x="8" y="696"/>
                  <a:pt x="0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1" name="Freeform 19"/>
          <p:cNvSpPr/>
          <p:nvPr/>
        </p:nvSpPr>
        <p:spPr bwMode="auto">
          <a:xfrm>
            <a:off x="6343650" y="1984375"/>
            <a:ext cx="800100" cy="1143000"/>
          </a:xfrm>
          <a:custGeom>
            <a:avLst/>
            <a:gdLst>
              <a:gd name="T0" fmla="*/ 2147483647 w 504"/>
              <a:gd name="T1" fmla="*/ 0 h 720"/>
              <a:gd name="T2" fmla="*/ 2147483647 w 504"/>
              <a:gd name="T3" fmla="*/ 2147483647 h 720"/>
              <a:gd name="T4" fmla="*/ 2147483647 w 504"/>
              <a:gd name="T5" fmla="*/ 2147483647 h 720"/>
              <a:gd name="T6" fmla="*/ 2147483647 w 504"/>
              <a:gd name="T7" fmla="*/ 2147483647 h 720"/>
              <a:gd name="T8" fmla="*/ 2147483647 w 504"/>
              <a:gd name="T9" fmla="*/ 2147483647 h 720"/>
              <a:gd name="T10" fmla="*/ 2147483647 w 504"/>
              <a:gd name="T11" fmla="*/ 2147483647 h 720"/>
              <a:gd name="T12" fmla="*/ 2147483647 w 504"/>
              <a:gd name="T13" fmla="*/ 2147483647 h 720"/>
              <a:gd name="T14" fmla="*/ 2147483647 w 504"/>
              <a:gd name="T15" fmla="*/ 2147483647 h 7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4"/>
              <a:gd name="T25" fmla="*/ 0 h 720"/>
              <a:gd name="T26" fmla="*/ 504 w 504"/>
              <a:gd name="T27" fmla="*/ 720 h 7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4" h="720">
                <a:moveTo>
                  <a:pt x="488" y="0"/>
                </a:moveTo>
                <a:cubicBezTo>
                  <a:pt x="496" y="32"/>
                  <a:pt x="504" y="64"/>
                  <a:pt x="488" y="96"/>
                </a:cubicBezTo>
                <a:cubicBezTo>
                  <a:pt x="472" y="128"/>
                  <a:pt x="432" y="160"/>
                  <a:pt x="392" y="192"/>
                </a:cubicBezTo>
                <a:cubicBezTo>
                  <a:pt x="352" y="224"/>
                  <a:pt x="288" y="256"/>
                  <a:pt x="248" y="288"/>
                </a:cubicBezTo>
                <a:cubicBezTo>
                  <a:pt x="208" y="320"/>
                  <a:pt x="184" y="352"/>
                  <a:pt x="152" y="384"/>
                </a:cubicBezTo>
                <a:cubicBezTo>
                  <a:pt x="120" y="416"/>
                  <a:pt x="80" y="432"/>
                  <a:pt x="56" y="480"/>
                </a:cubicBezTo>
                <a:cubicBezTo>
                  <a:pt x="32" y="528"/>
                  <a:pt x="16" y="632"/>
                  <a:pt x="8" y="672"/>
                </a:cubicBezTo>
                <a:cubicBezTo>
                  <a:pt x="0" y="712"/>
                  <a:pt x="8" y="712"/>
                  <a:pt x="8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2" name="Freeform 20"/>
          <p:cNvSpPr/>
          <p:nvPr/>
        </p:nvSpPr>
        <p:spPr bwMode="auto">
          <a:xfrm rot="198112">
            <a:off x="6210300" y="1895475"/>
            <a:ext cx="749300" cy="990600"/>
          </a:xfrm>
          <a:custGeom>
            <a:avLst/>
            <a:gdLst>
              <a:gd name="T0" fmla="*/ 2147483647 w 472"/>
              <a:gd name="T1" fmla="*/ 0 h 624"/>
              <a:gd name="T2" fmla="*/ 2147483647 w 472"/>
              <a:gd name="T3" fmla="*/ 2147483647 h 624"/>
              <a:gd name="T4" fmla="*/ 2147483647 w 472"/>
              <a:gd name="T5" fmla="*/ 2147483647 h 624"/>
              <a:gd name="T6" fmla="*/ 2147483647 w 472"/>
              <a:gd name="T7" fmla="*/ 2147483647 h 624"/>
              <a:gd name="T8" fmla="*/ 2147483647 w 472"/>
              <a:gd name="T9" fmla="*/ 2147483647 h 624"/>
              <a:gd name="T10" fmla="*/ 2147483647 w 472"/>
              <a:gd name="T11" fmla="*/ 2147483647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2"/>
              <a:gd name="T19" fmla="*/ 0 h 624"/>
              <a:gd name="T20" fmla="*/ 472 w 472"/>
              <a:gd name="T21" fmla="*/ 624 h 6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2" h="624">
                <a:moveTo>
                  <a:pt x="456" y="0"/>
                </a:moveTo>
                <a:cubicBezTo>
                  <a:pt x="464" y="28"/>
                  <a:pt x="472" y="56"/>
                  <a:pt x="456" y="96"/>
                </a:cubicBezTo>
                <a:cubicBezTo>
                  <a:pt x="440" y="136"/>
                  <a:pt x="408" y="200"/>
                  <a:pt x="360" y="240"/>
                </a:cubicBezTo>
                <a:cubicBezTo>
                  <a:pt x="312" y="280"/>
                  <a:pt x="224" y="296"/>
                  <a:pt x="168" y="336"/>
                </a:cubicBezTo>
                <a:cubicBezTo>
                  <a:pt x="112" y="376"/>
                  <a:pt x="48" y="432"/>
                  <a:pt x="24" y="480"/>
                </a:cubicBezTo>
                <a:cubicBezTo>
                  <a:pt x="0" y="528"/>
                  <a:pt x="24" y="600"/>
                  <a:pt x="24" y="6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3" name="Freeform 21"/>
          <p:cNvSpPr/>
          <p:nvPr/>
        </p:nvSpPr>
        <p:spPr bwMode="auto">
          <a:xfrm>
            <a:off x="6343650" y="1863725"/>
            <a:ext cx="800100" cy="1143000"/>
          </a:xfrm>
          <a:custGeom>
            <a:avLst/>
            <a:gdLst>
              <a:gd name="T0" fmla="*/ 2147483647 w 504"/>
              <a:gd name="T1" fmla="*/ 0 h 720"/>
              <a:gd name="T2" fmla="*/ 2147483647 w 504"/>
              <a:gd name="T3" fmla="*/ 2147483647 h 720"/>
              <a:gd name="T4" fmla="*/ 2147483647 w 504"/>
              <a:gd name="T5" fmla="*/ 2147483647 h 720"/>
              <a:gd name="T6" fmla="*/ 2147483647 w 504"/>
              <a:gd name="T7" fmla="*/ 2147483647 h 720"/>
              <a:gd name="T8" fmla="*/ 2147483647 w 504"/>
              <a:gd name="T9" fmla="*/ 2147483647 h 720"/>
              <a:gd name="T10" fmla="*/ 2147483647 w 504"/>
              <a:gd name="T11" fmla="*/ 2147483647 h 720"/>
              <a:gd name="T12" fmla="*/ 2147483647 w 504"/>
              <a:gd name="T13" fmla="*/ 2147483647 h 720"/>
              <a:gd name="T14" fmla="*/ 2147483647 w 504"/>
              <a:gd name="T15" fmla="*/ 2147483647 h 7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4"/>
              <a:gd name="T25" fmla="*/ 0 h 720"/>
              <a:gd name="T26" fmla="*/ 504 w 504"/>
              <a:gd name="T27" fmla="*/ 720 h 7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4" h="720">
                <a:moveTo>
                  <a:pt x="488" y="0"/>
                </a:moveTo>
                <a:cubicBezTo>
                  <a:pt x="496" y="32"/>
                  <a:pt x="504" y="64"/>
                  <a:pt x="488" y="96"/>
                </a:cubicBezTo>
                <a:cubicBezTo>
                  <a:pt x="472" y="128"/>
                  <a:pt x="432" y="160"/>
                  <a:pt x="392" y="192"/>
                </a:cubicBezTo>
                <a:cubicBezTo>
                  <a:pt x="352" y="224"/>
                  <a:pt x="288" y="256"/>
                  <a:pt x="248" y="288"/>
                </a:cubicBezTo>
                <a:cubicBezTo>
                  <a:pt x="208" y="320"/>
                  <a:pt x="184" y="352"/>
                  <a:pt x="152" y="384"/>
                </a:cubicBezTo>
                <a:cubicBezTo>
                  <a:pt x="120" y="416"/>
                  <a:pt x="80" y="432"/>
                  <a:pt x="56" y="480"/>
                </a:cubicBezTo>
                <a:cubicBezTo>
                  <a:pt x="32" y="528"/>
                  <a:pt x="16" y="632"/>
                  <a:pt x="8" y="672"/>
                </a:cubicBezTo>
                <a:cubicBezTo>
                  <a:pt x="0" y="712"/>
                  <a:pt x="8" y="712"/>
                  <a:pt x="8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4" name="Freeform 22"/>
          <p:cNvSpPr/>
          <p:nvPr/>
        </p:nvSpPr>
        <p:spPr bwMode="auto">
          <a:xfrm>
            <a:off x="6267450" y="1844675"/>
            <a:ext cx="800100" cy="1143000"/>
          </a:xfrm>
          <a:custGeom>
            <a:avLst/>
            <a:gdLst>
              <a:gd name="T0" fmla="*/ 2147483647 w 504"/>
              <a:gd name="T1" fmla="*/ 0 h 720"/>
              <a:gd name="T2" fmla="*/ 2147483647 w 504"/>
              <a:gd name="T3" fmla="*/ 2147483647 h 720"/>
              <a:gd name="T4" fmla="*/ 2147483647 w 504"/>
              <a:gd name="T5" fmla="*/ 2147483647 h 720"/>
              <a:gd name="T6" fmla="*/ 2147483647 w 504"/>
              <a:gd name="T7" fmla="*/ 2147483647 h 720"/>
              <a:gd name="T8" fmla="*/ 2147483647 w 504"/>
              <a:gd name="T9" fmla="*/ 2147483647 h 720"/>
              <a:gd name="T10" fmla="*/ 2147483647 w 504"/>
              <a:gd name="T11" fmla="*/ 2147483647 h 720"/>
              <a:gd name="T12" fmla="*/ 2147483647 w 504"/>
              <a:gd name="T13" fmla="*/ 2147483647 h 720"/>
              <a:gd name="T14" fmla="*/ 2147483647 w 504"/>
              <a:gd name="T15" fmla="*/ 2147483647 h 7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4"/>
              <a:gd name="T25" fmla="*/ 0 h 720"/>
              <a:gd name="T26" fmla="*/ 504 w 504"/>
              <a:gd name="T27" fmla="*/ 720 h 7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4" h="720">
                <a:moveTo>
                  <a:pt x="488" y="0"/>
                </a:moveTo>
                <a:cubicBezTo>
                  <a:pt x="496" y="32"/>
                  <a:pt x="504" y="64"/>
                  <a:pt x="488" y="96"/>
                </a:cubicBezTo>
                <a:cubicBezTo>
                  <a:pt x="472" y="128"/>
                  <a:pt x="432" y="160"/>
                  <a:pt x="392" y="192"/>
                </a:cubicBezTo>
                <a:cubicBezTo>
                  <a:pt x="352" y="224"/>
                  <a:pt x="288" y="256"/>
                  <a:pt x="248" y="288"/>
                </a:cubicBezTo>
                <a:cubicBezTo>
                  <a:pt x="208" y="320"/>
                  <a:pt x="184" y="352"/>
                  <a:pt x="152" y="384"/>
                </a:cubicBezTo>
                <a:cubicBezTo>
                  <a:pt x="120" y="416"/>
                  <a:pt x="80" y="432"/>
                  <a:pt x="56" y="480"/>
                </a:cubicBezTo>
                <a:cubicBezTo>
                  <a:pt x="32" y="528"/>
                  <a:pt x="16" y="632"/>
                  <a:pt x="8" y="672"/>
                </a:cubicBezTo>
                <a:cubicBezTo>
                  <a:pt x="0" y="712"/>
                  <a:pt x="8" y="712"/>
                  <a:pt x="8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5" name="Freeform 23"/>
          <p:cNvSpPr/>
          <p:nvPr/>
        </p:nvSpPr>
        <p:spPr bwMode="auto">
          <a:xfrm>
            <a:off x="6502400" y="1984375"/>
            <a:ext cx="800100" cy="1143000"/>
          </a:xfrm>
          <a:custGeom>
            <a:avLst/>
            <a:gdLst>
              <a:gd name="T0" fmla="*/ 2147483647 w 504"/>
              <a:gd name="T1" fmla="*/ 0 h 720"/>
              <a:gd name="T2" fmla="*/ 2147483647 w 504"/>
              <a:gd name="T3" fmla="*/ 2147483647 h 720"/>
              <a:gd name="T4" fmla="*/ 2147483647 w 504"/>
              <a:gd name="T5" fmla="*/ 2147483647 h 720"/>
              <a:gd name="T6" fmla="*/ 2147483647 w 504"/>
              <a:gd name="T7" fmla="*/ 2147483647 h 720"/>
              <a:gd name="T8" fmla="*/ 2147483647 w 504"/>
              <a:gd name="T9" fmla="*/ 2147483647 h 720"/>
              <a:gd name="T10" fmla="*/ 2147483647 w 504"/>
              <a:gd name="T11" fmla="*/ 2147483647 h 720"/>
              <a:gd name="T12" fmla="*/ 2147483647 w 504"/>
              <a:gd name="T13" fmla="*/ 2147483647 h 720"/>
              <a:gd name="T14" fmla="*/ 2147483647 w 504"/>
              <a:gd name="T15" fmla="*/ 2147483647 h 7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4"/>
              <a:gd name="T25" fmla="*/ 0 h 720"/>
              <a:gd name="T26" fmla="*/ 504 w 504"/>
              <a:gd name="T27" fmla="*/ 720 h 7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4" h="720">
                <a:moveTo>
                  <a:pt x="488" y="0"/>
                </a:moveTo>
                <a:cubicBezTo>
                  <a:pt x="496" y="32"/>
                  <a:pt x="504" y="64"/>
                  <a:pt x="488" y="96"/>
                </a:cubicBezTo>
                <a:cubicBezTo>
                  <a:pt x="472" y="128"/>
                  <a:pt x="432" y="160"/>
                  <a:pt x="392" y="192"/>
                </a:cubicBezTo>
                <a:cubicBezTo>
                  <a:pt x="352" y="224"/>
                  <a:pt x="288" y="256"/>
                  <a:pt x="248" y="288"/>
                </a:cubicBezTo>
                <a:cubicBezTo>
                  <a:pt x="208" y="320"/>
                  <a:pt x="184" y="352"/>
                  <a:pt x="152" y="384"/>
                </a:cubicBezTo>
                <a:cubicBezTo>
                  <a:pt x="120" y="416"/>
                  <a:pt x="80" y="432"/>
                  <a:pt x="56" y="480"/>
                </a:cubicBezTo>
                <a:cubicBezTo>
                  <a:pt x="32" y="528"/>
                  <a:pt x="16" y="632"/>
                  <a:pt x="8" y="672"/>
                </a:cubicBezTo>
                <a:cubicBezTo>
                  <a:pt x="0" y="712"/>
                  <a:pt x="8" y="712"/>
                  <a:pt x="8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6" name="Freeform 24"/>
          <p:cNvSpPr/>
          <p:nvPr/>
        </p:nvSpPr>
        <p:spPr bwMode="auto">
          <a:xfrm rot="198112">
            <a:off x="6451600" y="2047875"/>
            <a:ext cx="749300" cy="990600"/>
          </a:xfrm>
          <a:custGeom>
            <a:avLst/>
            <a:gdLst>
              <a:gd name="T0" fmla="*/ 2147483647 w 472"/>
              <a:gd name="T1" fmla="*/ 0 h 624"/>
              <a:gd name="T2" fmla="*/ 2147483647 w 472"/>
              <a:gd name="T3" fmla="*/ 2147483647 h 624"/>
              <a:gd name="T4" fmla="*/ 2147483647 w 472"/>
              <a:gd name="T5" fmla="*/ 2147483647 h 624"/>
              <a:gd name="T6" fmla="*/ 2147483647 w 472"/>
              <a:gd name="T7" fmla="*/ 2147483647 h 624"/>
              <a:gd name="T8" fmla="*/ 2147483647 w 472"/>
              <a:gd name="T9" fmla="*/ 2147483647 h 624"/>
              <a:gd name="T10" fmla="*/ 2147483647 w 472"/>
              <a:gd name="T11" fmla="*/ 2147483647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2"/>
              <a:gd name="T19" fmla="*/ 0 h 624"/>
              <a:gd name="T20" fmla="*/ 472 w 472"/>
              <a:gd name="T21" fmla="*/ 624 h 6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2" h="624">
                <a:moveTo>
                  <a:pt x="456" y="0"/>
                </a:moveTo>
                <a:cubicBezTo>
                  <a:pt x="464" y="28"/>
                  <a:pt x="472" y="56"/>
                  <a:pt x="456" y="96"/>
                </a:cubicBezTo>
                <a:cubicBezTo>
                  <a:pt x="440" y="136"/>
                  <a:pt x="408" y="200"/>
                  <a:pt x="360" y="240"/>
                </a:cubicBezTo>
                <a:cubicBezTo>
                  <a:pt x="312" y="280"/>
                  <a:pt x="224" y="296"/>
                  <a:pt x="168" y="336"/>
                </a:cubicBezTo>
                <a:cubicBezTo>
                  <a:pt x="112" y="376"/>
                  <a:pt x="48" y="432"/>
                  <a:pt x="24" y="480"/>
                </a:cubicBezTo>
                <a:cubicBezTo>
                  <a:pt x="0" y="528"/>
                  <a:pt x="24" y="600"/>
                  <a:pt x="24" y="6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7" name="Text Box 25"/>
          <p:cNvSpPr txBox="1">
            <a:spLocks noChangeArrowheads="1"/>
          </p:cNvSpPr>
          <p:nvPr/>
        </p:nvSpPr>
        <p:spPr bwMode="auto">
          <a:xfrm>
            <a:off x="3933825" y="2762250"/>
            <a:ext cx="12192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VNI-Times" pitchFamily="2" charset="0"/>
              </a:rPr>
              <a:t>Chaát traéng</a:t>
            </a:r>
          </a:p>
        </p:txBody>
      </p:sp>
      <p:sp>
        <p:nvSpPr>
          <p:cNvPr id="617498" name="Line 26"/>
          <p:cNvSpPr>
            <a:spLocks noChangeShapeType="1"/>
          </p:cNvSpPr>
          <p:nvPr/>
        </p:nvSpPr>
        <p:spPr bwMode="auto">
          <a:xfrm flipH="1" flipV="1">
            <a:off x="2971800" y="2143125"/>
            <a:ext cx="9906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06" name="Rectangle 27"/>
          <p:cNvSpPr>
            <a:spLocks noChangeArrowheads="1"/>
          </p:cNvSpPr>
          <p:nvPr/>
        </p:nvSpPr>
        <p:spPr bwMode="auto">
          <a:xfrm>
            <a:off x="4343400" y="3667125"/>
            <a:ext cx="4114800" cy="990600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  <a:cs typeface="Times New Roman" panose="02020603050405020304" pitchFamily="18" charset="0"/>
            </a:endParaRPr>
          </a:p>
        </p:txBody>
      </p:sp>
      <p:sp>
        <p:nvSpPr>
          <p:cNvPr id="617500" name="Text Box 28"/>
          <p:cNvSpPr txBox="1">
            <a:spLocks noChangeArrowheads="1"/>
          </p:cNvSpPr>
          <p:nvPr/>
        </p:nvSpPr>
        <p:spPr bwMode="auto">
          <a:xfrm>
            <a:off x="4495800" y="3708400"/>
            <a:ext cx="38100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  <a:latin typeface="VNI-Times" pitchFamily="2" charset="0"/>
              </a:rPr>
              <a:t>Chaát xaùm laø taäp hôïp nhöõng thaân neuron vaø caùc sôïi khoâng coù bao myelin</a:t>
            </a:r>
          </a:p>
        </p:txBody>
      </p:sp>
      <p:sp>
        <p:nvSpPr>
          <p:cNvPr id="46108" name="Rectangle 29"/>
          <p:cNvSpPr>
            <a:spLocks noChangeArrowheads="1"/>
          </p:cNvSpPr>
          <p:nvPr/>
        </p:nvSpPr>
        <p:spPr bwMode="auto">
          <a:xfrm>
            <a:off x="4343400" y="4810125"/>
            <a:ext cx="4114800" cy="990600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502" name="Text Box 30"/>
          <p:cNvSpPr txBox="1">
            <a:spLocks noChangeArrowheads="1"/>
          </p:cNvSpPr>
          <p:nvPr/>
        </p:nvSpPr>
        <p:spPr bwMode="auto">
          <a:xfrm>
            <a:off x="4495800" y="5005388"/>
            <a:ext cx="38100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  <a:latin typeface="VNI-Times" pitchFamily="2" charset="0"/>
                <a:cs typeface="Times New Roman" panose="02020603050405020304" pitchFamily="18" charset="0"/>
              </a:rPr>
              <a:t>Chaát traéng laø taäp hôïp nhöõng sôïi truïc coù bao myelin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17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7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7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17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17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17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17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17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17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17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17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1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617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17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1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17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17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17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17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17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17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17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1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75" grpId="0" bldLvl="0" animBg="1"/>
      <p:bldP spid="617477" grpId="0"/>
      <p:bldP spid="617478" grpId="0" animBg="1"/>
      <p:bldP spid="617480" grpId="0" animBg="1"/>
      <p:bldP spid="617481" grpId="0" animBg="1"/>
      <p:bldP spid="617482" grpId="0" animBg="1"/>
      <p:bldP spid="617483" grpId="0" animBg="1"/>
      <p:bldP spid="617484" grpId="0" animBg="1"/>
      <p:bldP spid="617485" grpId="0" animBg="1"/>
      <p:bldP spid="617486" grpId="0" animBg="1"/>
      <p:bldP spid="617487" grpId="0" animBg="1"/>
      <p:bldP spid="617488" grpId="0" animBg="1"/>
      <p:bldP spid="617489" grpId="0" animBg="1"/>
      <p:bldP spid="617490" grpId="0" animBg="1"/>
      <p:bldP spid="617491" grpId="0" animBg="1"/>
      <p:bldP spid="617492" grpId="0" animBg="1"/>
      <p:bldP spid="617493" grpId="0" animBg="1"/>
      <p:bldP spid="617494" grpId="0" animBg="1"/>
      <p:bldP spid="617495" grpId="0" animBg="1"/>
      <p:bldP spid="617496" grpId="0" animBg="1"/>
      <p:bldP spid="617497" grpId="0"/>
      <p:bldP spid="617498" grpId="0" animBg="1"/>
      <p:bldP spid="617500" grpId="0"/>
      <p:bldP spid="6175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triurologist\Documents\EasyCapture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6118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 descr="C:\Users\triurologist\Documents\EasyCapture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1813" y="0"/>
            <a:ext cx="3532187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11813" y="2051050"/>
            <a:ext cx="3532187" cy="3970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đuôi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bèo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3FF42EF-3963-43CC-BECF-52C8B7532056}" type="datetime1">
              <a:rPr lang="vi-VN" smtClean="0"/>
              <a:t>08/04/2024</a:t>
            </a:fld>
            <a:endParaRPr lang="en-US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HỆ THẦN KINH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504F07-6483-4AC8-81D7-84E5E90B3515}" type="slidenum">
              <a:rPr lang="en-US" smtClean="0"/>
              <a:t>4</a:t>
            </a:fld>
            <a:endParaRPr lang="en-US"/>
          </a:p>
        </p:txBody>
      </p:sp>
      <p:pic>
        <p:nvPicPr>
          <p:cNvPr id="11269" name="Picture 2" descr="http://www.learnfastforschools.com.au/wp-content/uploads/2014/03/neuron-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563" y="327025"/>
            <a:ext cx="7856537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>
            <a:off x="2730500" y="685800"/>
            <a:ext cx="1066800" cy="485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431925" y="360363"/>
            <a:ext cx="1152525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TUA GAI</a:t>
            </a: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1744663" y="2393950"/>
            <a:ext cx="1511300" cy="2809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420688" y="2117725"/>
            <a:ext cx="85090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V="1">
            <a:off x="2128838" y="5129213"/>
            <a:ext cx="874712" cy="6334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817563" y="5691188"/>
            <a:ext cx="129063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SỢI TRỤC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32325" y="5257800"/>
            <a:ext cx="1768475" cy="373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44888" y="3413125"/>
            <a:ext cx="919162" cy="373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78075" y="4291013"/>
            <a:ext cx="919163" cy="37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56363" y="5126038"/>
            <a:ext cx="1768475" cy="488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 rot="-2619399">
            <a:off x="4075113" y="5129213"/>
            <a:ext cx="266065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TRUYỀN</a:t>
            </a: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6372225" y="5245100"/>
            <a:ext cx="271462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 NEURON KẾ TIẾP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24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/>
          </p:nvPr>
        </p:nvGraphicFramePr>
        <p:xfrm>
          <a:off x="1137285" y="378460"/>
          <a:ext cx="7148195" cy="5967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68650" imgH="3670300" progId="Paint.Picture">
                  <p:embed/>
                </p:oleObj>
              </mc:Choice>
              <mc:Fallback>
                <p:oleObj r:id="rId2" imgW="3168650" imgH="3670300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7285" y="378460"/>
                        <a:ext cx="7148195" cy="5967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/>
          <p:cNvGraphicFramePr>
            <a:graphicFrameLocks noGrp="1" noChangeAspect="1"/>
          </p:cNvGraphicFramePr>
          <p:nvPr>
            <p:ph sz="half" idx="1"/>
          </p:nvPr>
        </p:nvGraphicFramePr>
        <p:xfrm>
          <a:off x="1628140" y="331470"/>
          <a:ext cx="6139180" cy="6195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781300" imgH="2806700" progId="Paint.Picture">
                  <p:embed/>
                </p:oleObj>
              </mc:Choice>
              <mc:Fallback>
                <p:oleObj r:id="rId2" imgW="2781300" imgH="28067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8140" y="331470"/>
                        <a:ext cx="6139180" cy="6195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9144000" cy="5257800"/>
          </a:xfrm>
        </p:spPr>
        <p:txBody>
          <a:bodyPr/>
          <a:lstStyle/>
          <a:p>
            <a:pPr eaLnBrk="1" hangingPunct="1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eaLnBrk="1" hangingPunct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  <a:p>
            <a:pPr eaLnBrk="1" hangingPunct="1">
              <a:buFontTx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5" name="Nơi giữ chỗ cho Ngày tháng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AF41F1D-E58C-48FB-8893-B07C4F31993E}" type="datetime1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22:22:10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6" name="Nơi giữ chỗ cho Số hiệu Bản chiếu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6F7C88-8870-4FC5-B463-82D0F93628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6200" y="685800"/>
            <a:ext cx="2814638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1.3-MẠCH MÁU NUÔI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55" y="2075815"/>
            <a:ext cx="5742940" cy="4102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80 – 150ml </a:t>
            </a:r>
          </a:p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1h sản sinh ra khoảng 2ml DNT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	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6200" y="533400"/>
            <a:ext cx="45593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1.4-SỰ LƯU THÔNG DỊCH NÃO TỦY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2" y="0"/>
            <a:ext cx="60811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6553200" y="1600200"/>
            <a:ext cx="2362200" cy="2819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DNT</a:t>
            </a:r>
            <a:endParaRPr lang="en-US" dirty="0"/>
          </a:p>
        </p:txBody>
      </p:sp>
      <p:pic>
        <p:nvPicPr>
          <p:cNvPr id="7170" name="Picture 2" descr="C:\Users\USER\Desktop\20190611_073312_221431_choc_mang_tim_mang_.max-1800x180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86608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TCN</a:t>
            </a:r>
            <a:endParaRPr lang="en-US" dirty="0"/>
          </a:p>
        </p:txBody>
      </p:sp>
      <p:pic>
        <p:nvPicPr>
          <p:cNvPr id="8194" name="Picture 2" descr="C:\Users\USER\Desktop\789_giai-phau-hoc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567407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447800"/>
            <a:ext cx="8077200" cy="5257800"/>
          </a:xfrm>
        </p:spPr>
        <p:txBody>
          <a:bodyPr/>
          <a:lstStyle/>
          <a:p>
            <a:pPr eaLnBrk="1" hangingPunct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động, nhận thức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Broca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giác, kí ức thị giác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Wernicke</a:t>
            </a:r>
          </a:p>
          <a:p>
            <a:pPr eaLnBrk="1" hangingPunct="1"/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5299" name="Nơi giữ chỗ cho Số hiệu Bản chiếu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A5D3E9-3BD4-4F5C-9281-5CA442878657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85800" y="762000"/>
            <a:ext cx="37338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1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1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1.5-ĐỊNH KHU CHỨC NĂNG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20" y="866775"/>
            <a:ext cx="3754755" cy="4606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856327"/>
            <a:ext cx="6675903" cy="501107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8305800" cy="236220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pt-BR" sz="3600">
                <a:latin typeface="Times New Roman" panose="02020603050405020304" pitchFamily="18" charset="0"/>
                <a:cs typeface="Times New Roman" panose="02020603050405020304" pitchFamily="18" charset="0"/>
              </a:rPr>
              <a:t>Gian não gồm: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pt-BR" sz="3600">
                <a:latin typeface="Times New Roman" panose="02020603050405020304" pitchFamily="18" charset="0"/>
                <a:cs typeface="Times New Roman" panose="02020603050405020304" pitchFamily="18" charset="0"/>
              </a:rPr>
              <a:t>Đồi não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pt-BR" sz="3600">
                <a:latin typeface="Times New Roman" panose="02020603050405020304" pitchFamily="18" charset="0"/>
                <a:cs typeface="Times New Roman" panose="02020603050405020304" pitchFamily="18" charset="0"/>
              </a:rPr>
              <a:t>Vùng trên đồi</a:t>
            </a:r>
            <a:endParaRPr lang="pt-BR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pt-BR" sz="3600">
                <a:latin typeface="Times New Roman" panose="02020603050405020304" pitchFamily="18" charset="0"/>
                <a:cs typeface="Times New Roman" panose="02020603050405020304" pitchFamily="18" charset="0"/>
              </a:rPr>
              <a:t>Vùng hạ đồi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Vùng sau đồi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19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841375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NÃO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" y="19050"/>
            <a:ext cx="7940040" cy="33229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" y="3527425"/>
            <a:ext cx="794004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NÃO</a:t>
            </a:r>
          </a:p>
        </p:txBody>
      </p:sp>
      <p:pic>
        <p:nvPicPr>
          <p:cNvPr id="62467" name="Picture 5" descr="gian-nao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0" y="1295400"/>
            <a:ext cx="4876800" cy="5257800"/>
          </a:xfrm>
          <a:noFill/>
        </p:spPr>
      </p:pic>
      <p:sp>
        <p:nvSpPr>
          <p:cNvPr id="462855" name="Text Box 7"/>
          <p:cNvSpPr txBox="1">
            <a:spLocks noChangeArrowheads="1"/>
          </p:cNvSpPr>
          <p:nvPr/>
        </p:nvSpPr>
        <p:spPr bwMode="auto">
          <a:xfrm>
            <a:off x="228600" y="1050925"/>
            <a:ext cx="1389063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ĐỒI NÃO:</a:t>
            </a:r>
          </a:p>
        </p:txBody>
      </p:sp>
      <p:sp>
        <p:nvSpPr>
          <p:cNvPr id="462856" name="Text Box 8"/>
          <p:cNvSpPr txBox="1">
            <a:spLocks noChangeArrowheads="1"/>
          </p:cNvSpPr>
          <p:nvPr/>
        </p:nvSpPr>
        <p:spPr bwMode="auto">
          <a:xfrm>
            <a:off x="381000" y="6156325"/>
            <a:ext cx="1303338" cy="4000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ĐỒI NÃO</a:t>
            </a:r>
          </a:p>
        </p:txBody>
      </p:sp>
      <p:sp>
        <p:nvSpPr>
          <p:cNvPr id="462857" name="Line 9"/>
          <p:cNvSpPr>
            <a:spLocks noChangeShapeType="1"/>
          </p:cNvSpPr>
          <p:nvPr/>
        </p:nvSpPr>
        <p:spPr bwMode="auto">
          <a:xfrm>
            <a:off x="762000" y="1981200"/>
            <a:ext cx="0" cy="411480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62858" name="Line 10"/>
          <p:cNvSpPr>
            <a:spLocks noChangeShapeType="1"/>
          </p:cNvSpPr>
          <p:nvPr/>
        </p:nvSpPr>
        <p:spPr bwMode="auto">
          <a:xfrm>
            <a:off x="762000" y="2895600"/>
            <a:ext cx="6705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2859" name="Text Box 11"/>
          <p:cNvSpPr txBox="1">
            <a:spLocks noChangeArrowheads="1"/>
          </p:cNvSpPr>
          <p:nvPr/>
        </p:nvSpPr>
        <p:spPr bwMode="auto">
          <a:xfrm>
            <a:off x="762000" y="2362200"/>
            <a:ext cx="18478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 SAU ĐỒI</a:t>
            </a:r>
          </a:p>
        </p:txBody>
      </p:sp>
      <p:sp>
        <p:nvSpPr>
          <p:cNvPr id="462860" name="Line 12"/>
          <p:cNvSpPr>
            <a:spLocks noChangeShapeType="1"/>
          </p:cNvSpPr>
          <p:nvPr/>
        </p:nvSpPr>
        <p:spPr bwMode="auto">
          <a:xfrm>
            <a:off x="762000" y="1981200"/>
            <a:ext cx="434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2861" name="Text Box 13"/>
          <p:cNvSpPr txBox="1">
            <a:spLocks noChangeArrowheads="1"/>
          </p:cNvSpPr>
          <p:nvPr/>
        </p:nvSpPr>
        <p:spPr bwMode="auto">
          <a:xfrm>
            <a:off x="762000" y="1600200"/>
            <a:ext cx="2000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 TRÊN ĐỒI</a:t>
            </a:r>
          </a:p>
        </p:txBody>
      </p:sp>
      <p:grpSp>
        <p:nvGrpSpPr>
          <p:cNvPr id="2" name="Group 26"/>
          <p:cNvGrpSpPr/>
          <p:nvPr/>
        </p:nvGrpSpPr>
        <p:grpSpPr bwMode="auto">
          <a:xfrm>
            <a:off x="762000" y="3352800"/>
            <a:ext cx="5867400" cy="2362200"/>
            <a:chOff x="480" y="2352"/>
            <a:chExt cx="3888" cy="1248"/>
          </a:xfrm>
        </p:grpSpPr>
        <p:sp>
          <p:nvSpPr>
            <p:cNvPr id="62478" name="Line 23"/>
            <p:cNvSpPr>
              <a:spLocks noChangeShapeType="1"/>
            </p:cNvSpPr>
            <p:nvPr/>
          </p:nvSpPr>
          <p:spPr bwMode="auto">
            <a:xfrm>
              <a:off x="480" y="3600"/>
              <a:ext cx="38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79" name="Line 24"/>
            <p:cNvSpPr>
              <a:spLocks noChangeShapeType="1"/>
            </p:cNvSpPr>
            <p:nvPr/>
          </p:nvSpPr>
          <p:spPr bwMode="auto">
            <a:xfrm flipH="1" flipV="1">
              <a:off x="4368" y="2352"/>
              <a:ext cx="0" cy="12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2873" name="Text Box 25"/>
          <p:cNvSpPr txBox="1">
            <a:spLocks noChangeArrowheads="1"/>
          </p:cNvSpPr>
          <p:nvPr/>
        </p:nvSpPr>
        <p:spPr bwMode="auto">
          <a:xfrm>
            <a:off x="831850" y="5302250"/>
            <a:ext cx="199707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 DƯỚI ĐỒI</a:t>
            </a:r>
          </a:p>
        </p:txBody>
      </p:sp>
      <p:sp>
        <p:nvSpPr>
          <p:cNvPr id="462875" name="Text Box 27"/>
          <p:cNvSpPr txBox="1">
            <a:spLocks noChangeArrowheads="1"/>
          </p:cNvSpPr>
          <p:nvPr/>
        </p:nvSpPr>
        <p:spPr bwMode="auto">
          <a:xfrm>
            <a:off x="5187950" y="2452688"/>
            <a:ext cx="109696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ĐỒI THỊ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C7DC7-1495-D045-80E9-0FAE74E60EF7}"/>
              </a:ext>
            </a:extLst>
          </p:cNvPr>
          <p:cNvSpPr txBox="1"/>
          <p:nvPr/>
        </p:nvSpPr>
        <p:spPr>
          <a:xfrm>
            <a:off x="8688687" y="-54475"/>
            <a:ext cx="57062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Women </a:t>
            </a:r>
            <a:r>
              <a:rPr lang="en-GB" err="1">
                <a:latin typeface="Arial"/>
                <a:cs typeface="Arial"/>
              </a:rPr>
              <a:t>thời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kì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cho</a:t>
            </a:r>
            <a:r>
              <a:rPr lang="en-GB" dirty="0">
                <a:latin typeface="Arial"/>
                <a:cs typeface="Arial"/>
              </a:rPr>
              <a:t> con </a:t>
            </a:r>
            <a:r>
              <a:rPr lang="en-GB" err="1">
                <a:latin typeface="Arial"/>
                <a:cs typeface="Arial"/>
              </a:rPr>
              <a:t>bú</a:t>
            </a:r>
            <a:r>
              <a:rPr lang="en-GB" dirty="0">
                <a:latin typeface="Arial"/>
                <a:cs typeface="Arial"/>
              </a:rPr>
              <a:t> ko </a:t>
            </a:r>
            <a:r>
              <a:rPr lang="en-GB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kinh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vì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giai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đoạn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này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Hạ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Đồi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sinh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Piolactin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tạo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sữa</a:t>
            </a:r>
            <a:r>
              <a:rPr lang="en-GB" dirty="0">
                <a:latin typeface="Arial"/>
                <a:cs typeface="Arial"/>
              </a:rPr>
              <a:t>, ko </a:t>
            </a:r>
            <a:r>
              <a:rPr lang="en-GB" err="1">
                <a:latin typeface="Arial"/>
                <a:cs typeface="Arial"/>
              </a:rPr>
              <a:t>sinh</a:t>
            </a:r>
            <a:r>
              <a:rPr lang="en-GB" dirty="0">
                <a:latin typeface="Arial"/>
                <a:cs typeface="Arial"/>
              </a:rPr>
              <a:t> FSH </a:t>
            </a:r>
            <a:r>
              <a:rPr lang="en-GB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LH </a:t>
            </a:r>
            <a:r>
              <a:rPr lang="en-GB" err="1">
                <a:latin typeface="Arial"/>
                <a:cs typeface="Arial"/>
              </a:rPr>
              <a:t>nữa</a:t>
            </a:r>
            <a:r>
              <a:rPr lang="en-GB">
                <a:latin typeface="Arial"/>
                <a:cs typeface="Arial"/>
              </a:rPr>
              <a:t>.</a:t>
            </a:r>
            <a:endParaRPr lang="en-US"/>
          </a:p>
          <a:p>
            <a:pPr marL="285750" indent="-285750">
              <a:buFont typeface="Calibri"/>
              <a:buChar char="-"/>
            </a:pPr>
            <a:endParaRPr lang="en-GB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5" grpId="0"/>
      <p:bldP spid="462856" grpId="0" animBg="1"/>
      <p:bldP spid="462857" grpId="0" animBg="1"/>
      <p:bldP spid="462858" grpId="0" animBg="1"/>
      <p:bldP spid="462859" grpId="0"/>
      <p:bldP spid="462860" grpId="0" animBg="1"/>
      <p:bldP spid="462861" grpId="0"/>
      <p:bldP spid="462873" grpId="0"/>
      <p:bldP spid="46287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8" descr="cong-nao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90600" y="1752600"/>
            <a:ext cx="4386263" cy="4724400"/>
          </a:xfrm>
          <a:noFill/>
        </p:spPr>
      </p:pic>
      <p:sp>
        <p:nvSpPr>
          <p:cNvPr id="64515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  <a:noFill/>
        </p:spPr>
        <p:txBody>
          <a:bodyPr anchorCtr="1"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NÃO</a:t>
            </a:r>
          </a:p>
        </p:txBody>
      </p:sp>
      <p:sp>
        <p:nvSpPr>
          <p:cNvPr id="493579" name="Text Box 11"/>
          <p:cNvSpPr txBox="1">
            <a:spLocks noChangeArrowheads="1"/>
          </p:cNvSpPr>
          <p:nvPr/>
        </p:nvSpPr>
        <p:spPr bwMode="auto">
          <a:xfrm>
            <a:off x="228600" y="1050925"/>
            <a:ext cx="1389063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ĐỒI NÃO:</a:t>
            </a:r>
          </a:p>
        </p:txBody>
      </p:sp>
      <p:sp>
        <p:nvSpPr>
          <p:cNvPr id="493581" name="Text Box 13"/>
          <p:cNvSpPr txBox="1">
            <a:spLocks noChangeArrowheads="1"/>
          </p:cNvSpPr>
          <p:nvPr/>
        </p:nvSpPr>
        <p:spPr bwMode="auto">
          <a:xfrm>
            <a:off x="5943600" y="6008688"/>
            <a:ext cx="2451100" cy="400050"/>
          </a:xfrm>
          <a:prstGeom prst="rect">
            <a:avLst/>
          </a:prstGeom>
          <a:solidFill>
            <a:srgbClr val="660066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VÙNG TRÊN ĐỒI</a:t>
            </a:r>
          </a:p>
        </p:txBody>
      </p:sp>
      <p:sp>
        <p:nvSpPr>
          <p:cNvPr id="493582" name="Line 14"/>
          <p:cNvSpPr>
            <a:spLocks noChangeShapeType="1"/>
          </p:cNvSpPr>
          <p:nvPr/>
        </p:nvSpPr>
        <p:spPr bwMode="auto">
          <a:xfrm>
            <a:off x="6705600" y="1828800"/>
            <a:ext cx="0" cy="411480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93583" name="Line 15"/>
          <p:cNvSpPr>
            <a:spLocks noChangeShapeType="1"/>
          </p:cNvSpPr>
          <p:nvPr/>
        </p:nvSpPr>
        <p:spPr bwMode="auto">
          <a:xfrm flipH="1">
            <a:off x="3352800" y="3505200"/>
            <a:ext cx="335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3584" name="Text Box 16"/>
          <p:cNvSpPr txBox="1">
            <a:spLocks noChangeArrowheads="1"/>
          </p:cNvSpPr>
          <p:nvPr/>
        </p:nvSpPr>
        <p:spPr bwMode="auto">
          <a:xfrm>
            <a:off x="5276850" y="3138488"/>
            <a:ext cx="13525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 TÙNG</a:t>
            </a:r>
          </a:p>
        </p:txBody>
      </p:sp>
      <p:sp>
        <p:nvSpPr>
          <p:cNvPr id="493585" name="Line 17"/>
          <p:cNvSpPr>
            <a:spLocks noChangeShapeType="1"/>
          </p:cNvSpPr>
          <p:nvPr/>
        </p:nvSpPr>
        <p:spPr bwMode="auto">
          <a:xfrm flipH="1">
            <a:off x="3276600" y="2362200"/>
            <a:ext cx="34290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3586" name="Text Box 18"/>
          <p:cNvSpPr txBox="1">
            <a:spLocks noChangeArrowheads="1"/>
          </p:cNvSpPr>
          <p:nvPr/>
        </p:nvSpPr>
        <p:spPr bwMode="auto">
          <a:xfrm rot="-928280">
            <a:off x="4191000" y="2376488"/>
            <a:ext cx="22669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CUỐNG THỂ TÙNG</a:t>
            </a:r>
          </a:p>
        </p:txBody>
      </p:sp>
      <p:sp>
        <p:nvSpPr>
          <p:cNvPr id="493587" name="Text Box 19"/>
          <p:cNvSpPr txBox="1">
            <a:spLocks noChangeArrowheads="1"/>
          </p:cNvSpPr>
          <p:nvPr/>
        </p:nvSpPr>
        <p:spPr bwMode="auto">
          <a:xfrm>
            <a:off x="6705600" y="2438400"/>
            <a:ext cx="245745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KÍCH THƯỚC: 5- 8mm</a:t>
            </a:r>
          </a:p>
        </p:txBody>
      </p:sp>
      <p:sp>
        <p:nvSpPr>
          <p:cNvPr id="493588" name="Text Box 20"/>
          <p:cNvSpPr txBox="1">
            <a:spLocks noChangeArrowheads="1"/>
          </p:cNvSpPr>
          <p:nvPr/>
        </p:nvSpPr>
        <p:spPr bwMode="auto">
          <a:xfrm>
            <a:off x="6705600" y="2909888"/>
            <a:ext cx="19875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TUYẾN NỘI TIẾT</a:t>
            </a:r>
          </a:p>
        </p:txBody>
      </p:sp>
      <p:sp>
        <p:nvSpPr>
          <p:cNvPr id="493589" name="Line 21"/>
          <p:cNvSpPr>
            <a:spLocks noChangeShapeType="1"/>
          </p:cNvSpPr>
          <p:nvPr/>
        </p:nvSpPr>
        <p:spPr bwMode="auto">
          <a:xfrm>
            <a:off x="7772400" y="3352800"/>
            <a:ext cx="0" cy="381000"/>
          </a:xfrm>
          <a:prstGeom prst="line">
            <a:avLst/>
          </a:prstGeom>
          <a:noFill/>
          <a:ln w="76200">
            <a:solidFill>
              <a:srgbClr val="339966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3590" name="Text Box 22"/>
          <p:cNvSpPr txBox="1">
            <a:spLocks noChangeArrowheads="1"/>
          </p:cNvSpPr>
          <p:nvPr/>
        </p:nvSpPr>
        <p:spPr bwMode="auto">
          <a:xfrm>
            <a:off x="7016750" y="3900488"/>
            <a:ext cx="15176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MELATONIN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3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3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49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9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9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9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49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49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9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49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3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9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9" grpId="0"/>
      <p:bldP spid="493581" grpId="0" animBg="1"/>
      <p:bldP spid="493582" grpId="0" animBg="1"/>
      <p:bldP spid="493583" grpId="0" animBg="1"/>
      <p:bldP spid="493584" grpId="0"/>
      <p:bldP spid="493585" grpId="0" animBg="1"/>
      <p:bldP spid="493586" grpId="0"/>
      <p:bldP spid="493587" grpId="0"/>
      <p:bldP spid="493588" grpId="0"/>
      <p:bldP spid="49359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loại giấc ngủ và giai đoạn ngủ</a:t>
            </a:r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825" y="1417955"/>
            <a:ext cx="8204835" cy="37820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55245" y="94615"/>
          <a:ext cx="9073515" cy="670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781800" imgH="3930650" progId="Paint.Picture">
                  <p:embed/>
                </p:oleObj>
              </mc:Choice>
              <mc:Fallback>
                <p:oleObj r:id="rId2" imgW="6781800" imgH="39306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245" y="94615"/>
                        <a:ext cx="9073515" cy="670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358140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NGOÀI: </a:t>
            </a:r>
          </a:p>
          <a:p>
            <a:pPr>
              <a:defRPr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Sylvius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defRPr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5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31775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228600" y="1123950"/>
            <a:ext cx="1898650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THÂN NÃO: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76803" name="Picture 3" descr="than-nao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52800" y="914400"/>
            <a:ext cx="3271838" cy="5715000"/>
          </a:xfr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981200"/>
            <a:ext cx="7467600" cy="449580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NGOÀI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defRPr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Tx/>
              <a:buNone/>
              <a:defRPr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TRONG: </a:t>
            </a:r>
          </a:p>
          <a:p>
            <a:pPr>
              <a:defRPr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Tx/>
              <a:buNone/>
              <a:defRPr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NĂNG: </a:t>
            </a:r>
          </a:p>
          <a:p>
            <a:pPr>
              <a:defRPr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089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28600" y="1127125"/>
            <a:ext cx="1784350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TIỂU NÃO: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84995" name="Picture 6" descr="tieu-nao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438400" y="2133600"/>
            <a:ext cx="5257800" cy="3881438"/>
          </a:xfrm>
          <a:noFill/>
        </p:spPr>
      </p:pic>
      <p:sp>
        <p:nvSpPr>
          <p:cNvPr id="522247" name="Text Box 7"/>
          <p:cNvSpPr txBox="1">
            <a:spLocks noChangeArrowheads="1"/>
          </p:cNvSpPr>
          <p:nvPr/>
        </p:nvSpPr>
        <p:spPr bwMode="auto">
          <a:xfrm>
            <a:off x="228600" y="838200"/>
            <a:ext cx="17938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 TIỂU NÃO:</a:t>
            </a:r>
          </a:p>
        </p:txBody>
      </p:sp>
      <p:sp>
        <p:nvSpPr>
          <p:cNvPr id="522248" name="Line 8"/>
          <p:cNvSpPr>
            <a:spLocks noChangeShapeType="1"/>
          </p:cNvSpPr>
          <p:nvPr/>
        </p:nvSpPr>
        <p:spPr bwMode="auto">
          <a:xfrm flipH="1" flipV="1">
            <a:off x="2590800" y="3200400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2249" name="Text Box 9"/>
          <p:cNvSpPr txBox="1">
            <a:spLocks noChangeArrowheads="1"/>
          </p:cNvSpPr>
          <p:nvPr/>
        </p:nvSpPr>
        <p:spPr bwMode="auto">
          <a:xfrm>
            <a:off x="1149350" y="2833688"/>
            <a:ext cx="1404938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 XÁM</a:t>
            </a:r>
          </a:p>
        </p:txBody>
      </p:sp>
      <p:sp>
        <p:nvSpPr>
          <p:cNvPr id="522250" name="Line 10"/>
          <p:cNvSpPr>
            <a:spLocks noChangeShapeType="1"/>
          </p:cNvSpPr>
          <p:nvPr/>
        </p:nvSpPr>
        <p:spPr bwMode="auto">
          <a:xfrm flipH="1">
            <a:off x="2590800" y="4267200"/>
            <a:ext cx="14478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2251" name="Text Box 11"/>
          <p:cNvSpPr txBox="1">
            <a:spLocks noChangeArrowheads="1"/>
          </p:cNvSpPr>
          <p:nvPr/>
        </p:nvSpPr>
        <p:spPr bwMode="auto">
          <a:xfrm>
            <a:off x="914400" y="5638800"/>
            <a:ext cx="16700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 TRẮNG</a:t>
            </a:r>
          </a:p>
        </p:txBody>
      </p:sp>
      <p:sp>
        <p:nvSpPr>
          <p:cNvPr id="522252" name="Text Box 12"/>
          <p:cNvSpPr txBox="1">
            <a:spLocks noChangeArrowheads="1"/>
          </p:cNvSpPr>
          <p:nvPr/>
        </p:nvSpPr>
        <p:spPr bwMode="auto">
          <a:xfrm>
            <a:off x="3962400" y="6262688"/>
            <a:ext cx="2559050" cy="3667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 SỐNG TIỂU NÃO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22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22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2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7" grpId="0"/>
      <p:bldP spid="522248" grpId="0" animBg="1"/>
      <p:bldP spid="522249" grpId="0"/>
      <p:bldP spid="522250" grpId="0" animBg="1"/>
      <p:bldP spid="522251" grpId="0"/>
      <p:bldP spid="52225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6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229600" cy="1143000"/>
          </a:xfrm>
        </p:spPr>
        <p:txBody>
          <a:bodyPr/>
          <a:lstStyle/>
          <a:p>
            <a:pPr algn="ctr"/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HỆ THẦN KINH</a:t>
            </a:r>
            <a:b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4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NGOẠI BIÊN</a:t>
            </a: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091801-DB97-45E2-B5D3-C0008AE549BF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58</a:t>
            </a:fld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370" name="Picture 2" descr="phanbotkso"/>
          <p:cNvPicPr>
            <a:picLocks noChangeAspect="1" noChangeArrowheads="1"/>
          </p:cNvPicPr>
          <p:nvPr/>
        </p:nvPicPr>
        <p:blipFill>
          <a:blip r:embed="rId2"/>
          <a:srcRect l="11295" t="1764" r="15076" b="3023"/>
          <a:stretch>
            <a:fillRect/>
          </a:stretch>
        </p:blipFill>
        <p:spPr bwMode="auto">
          <a:xfrm>
            <a:off x="862013" y="1219200"/>
            <a:ext cx="410051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0371" name="Text Box 3"/>
          <p:cNvSpPr txBox="1">
            <a:spLocks noChangeArrowheads="1"/>
          </p:cNvSpPr>
          <p:nvPr/>
        </p:nvSpPr>
        <p:spPr bwMode="auto">
          <a:xfrm>
            <a:off x="1066800" y="1524000"/>
            <a:ext cx="3048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chemeClr val="bg2"/>
                </a:solidFill>
                <a:latin typeface="VNI-Times" pitchFamily="2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570372" name="Text Box 4"/>
          <p:cNvSpPr txBox="1">
            <a:spLocks noChangeArrowheads="1"/>
          </p:cNvSpPr>
          <p:nvPr/>
        </p:nvSpPr>
        <p:spPr bwMode="auto">
          <a:xfrm>
            <a:off x="1509713" y="1581150"/>
            <a:ext cx="4572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00FF"/>
                </a:solidFill>
                <a:latin typeface="VNI-Times" pitchFamily="2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570373" name="Text Box 5"/>
          <p:cNvSpPr txBox="1">
            <a:spLocks noChangeArrowheads="1"/>
          </p:cNvSpPr>
          <p:nvPr/>
        </p:nvSpPr>
        <p:spPr bwMode="auto">
          <a:xfrm>
            <a:off x="5257800" y="1247775"/>
            <a:ext cx="2895600" cy="338138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KHÖÙU GIAÙC</a:t>
            </a:r>
          </a:p>
        </p:txBody>
      </p:sp>
      <p:sp>
        <p:nvSpPr>
          <p:cNvPr id="570374" name="Text Box 6"/>
          <p:cNvSpPr txBox="1">
            <a:spLocks noChangeArrowheads="1"/>
          </p:cNvSpPr>
          <p:nvPr/>
        </p:nvSpPr>
        <p:spPr bwMode="auto">
          <a:xfrm>
            <a:off x="5257800" y="1628775"/>
            <a:ext cx="2895600" cy="338138"/>
          </a:xfrm>
          <a:prstGeom prst="rect">
            <a:avLst/>
          </a:prstGeom>
          <a:solidFill>
            <a:srgbClr val="FF00FF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THÒ GIAÙC</a:t>
            </a:r>
          </a:p>
        </p:txBody>
      </p:sp>
      <p:sp>
        <p:nvSpPr>
          <p:cNvPr id="570375" name="Text Box 7"/>
          <p:cNvSpPr txBox="1">
            <a:spLocks noChangeArrowheads="1"/>
          </p:cNvSpPr>
          <p:nvPr/>
        </p:nvSpPr>
        <p:spPr bwMode="auto">
          <a:xfrm>
            <a:off x="2547938" y="1695450"/>
            <a:ext cx="4572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chemeClr val="accent1"/>
                </a:solidFill>
                <a:latin typeface="VNI-Times" pitchFamily="2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570376" name="Text Box 8"/>
          <p:cNvSpPr txBox="1">
            <a:spLocks noChangeArrowheads="1"/>
          </p:cNvSpPr>
          <p:nvPr/>
        </p:nvSpPr>
        <p:spPr bwMode="auto">
          <a:xfrm>
            <a:off x="5276850" y="2009775"/>
            <a:ext cx="2876550" cy="338138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VAÄN NHAÕN</a:t>
            </a:r>
          </a:p>
        </p:txBody>
      </p:sp>
      <p:sp>
        <p:nvSpPr>
          <p:cNvPr id="570377" name="Text Box 9"/>
          <p:cNvSpPr txBox="1">
            <a:spLocks noChangeArrowheads="1"/>
          </p:cNvSpPr>
          <p:nvPr/>
        </p:nvSpPr>
        <p:spPr bwMode="auto">
          <a:xfrm>
            <a:off x="3062288" y="1905000"/>
            <a:ext cx="4572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9900"/>
                </a:solidFill>
                <a:latin typeface="VNI-Times" pitchFamily="2" charset="0"/>
                <a:cs typeface="Times New Roman" panose="02020603050405020304" pitchFamily="18" charset="0"/>
              </a:rPr>
              <a:t>IV</a:t>
            </a:r>
          </a:p>
        </p:txBody>
      </p:sp>
      <p:sp>
        <p:nvSpPr>
          <p:cNvPr id="570378" name="Text Box 10"/>
          <p:cNvSpPr txBox="1">
            <a:spLocks noChangeArrowheads="1"/>
          </p:cNvSpPr>
          <p:nvPr/>
        </p:nvSpPr>
        <p:spPr bwMode="auto">
          <a:xfrm>
            <a:off x="5257800" y="2390775"/>
            <a:ext cx="2895600" cy="338138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ROØNG ROÏC</a:t>
            </a:r>
          </a:p>
        </p:txBody>
      </p:sp>
      <p:sp>
        <p:nvSpPr>
          <p:cNvPr id="570379" name="Text Box 11"/>
          <p:cNvSpPr txBox="1">
            <a:spLocks noChangeArrowheads="1"/>
          </p:cNvSpPr>
          <p:nvPr/>
        </p:nvSpPr>
        <p:spPr bwMode="auto">
          <a:xfrm>
            <a:off x="3276600" y="2262188"/>
            <a:ext cx="609600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9900"/>
                </a:solidFill>
                <a:latin typeface="VNI-Times" pitchFamily="2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70380" name="Text Box 12"/>
          <p:cNvSpPr txBox="1">
            <a:spLocks noChangeArrowheads="1"/>
          </p:cNvSpPr>
          <p:nvPr/>
        </p:nvSpPr>
        <p:spPr bwMode="auto">
          <a:xfrm>
            <a:off x="5257800" y="2771775"/>
            <a:ext cx="2895600" cy="338138"/>
          </a:xfrm>
          <a:prstGeom prst="rect">
            <a:avLst/>
          </a:prstGeom>
          <a:solidFill>
            <a:srgbClr val="33CC33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SINH BA</a:t>
            </a:r>
          </a:p>
        </p:txBody>
      </p:sp>
      <p:sp>
        <p:nvSpPr>
          <p:cNvPr id="570381" name="Text Box 13"/>
          <p:cNvSpPr txBox="1">
            <a:spLocks noChangeArrowheads="1"/>
          </p:cNvSpPr>
          <p:nvPr/>
        </p:nvSpPr>
        <p:spPr bwMode="auto">
          <a:xfrm>
            <a:off x="2438400" y="2392363"/>
            <a:ext cx="457200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9933FF"/>
                </a:solidFill>
                <a:latin typeface="VNI-Times" pitchFamily="2" charset="0"/>
                <a:cs typeface="Times New Roman" panose="02020603050405020304" pitchFamily="18" charset="0"/>
              </a:rPr>
              <a:t>VI</a:t>
            </a:r>
          </a:p>
        </p:txBody>
      </p:sp>
      <p:sp>
        <p:nvSpPr>
          <p:cNvPr id="570382" name="Text Box 14"/>
          <p:cNvSpPr txBox="1">
            <a:spLocks noChangeArrowheads="1"/>
          </p:cNvSpPr>
          <p:nvPr/>
        </p:nvSpPr>
        <p:spPr bwMode="auto">
          <a:xfrm>
            <a:off x="5257800" y="3152775"/>
            <a:ext cx="2895600" cy="338138"/>
          </a:xfrm>
          <a:prstGeom prst="rect">
            <a:avLst/>
          </a:prstGeom>
          <a:solidFill>
            <a:srgbClr val="9933FF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V.N. NGOAØI</a:t>
            </a:r>
          </a:p>
        </p:txBody>
      </p:sp>
      <p:sp>
        <p:nvSpPr>
          <p:cNvPr id="570383" name="Text Box 15"/>
          <p:cNvSpPr txBox="1">
            <a:spLocks noChangeArrowheads="1"/>
          </p:cNvSpPr>
          <p:nvPr/>
        </p:nvSpPr>
        <p:spPr bwMode="auto">
          <a:xfrm>
            <a:off x="2609850" y="3201988"/>
            <a:ext cx="609600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0066"/>
                </a:solidFill>
                <a:latin typeface="VNI-Times" pitchFamily="2" charset="0"/>
                <a:cs typeface="Times New Roman" panose="02020603050405020304" pitchFamily="18" charset="0"/>
              </a:rPr>
              <a:t>VII</a:t>
            </a:r>
          </a:p>
        </p:txBody>
      </p:sp>
      <p:sp>
        <p:nvSpPr>
          <p:cNvPr id="570384" name="Text Box 16"/>
          <p:cNvSpPr txBox="1">
            <a:spLocks noChangeArrowheads="1"/>
          </p:cNvSpPr>
          <p:nvPr/>
        </p:nvSpPr>
        <p:spPr bwMode="auto">
          <a:xfrm>
            <a:off x="5257800" y="3519488"/>
            <a:ext cx="2895600" cy="338137"/>
          </a:xfrm>
          <a:prstGeom prst="rect">
            <a:avLst/>
          </a:prstGeom>
          <a:solidFill>
            <a:srgbClr val="FF0066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MAËT</a:t>
            </a:r>
          </a:p>
        </p:txBody>
      </p:sp>
      <p:sp>
        <p:nvSpPr>
          <p:cNvPr id="570385" name="Text Box 17"/>
          <p:cNvSpPr txBox="1">
            <a:spLocks noChangeArrowheads="1"/>
          </p:cNvSpPr>
          <p:nvPr/>
        </p:nvSpPr>
        <p:spPr bwMode="auto">
          <a:xfrm>
            <a:off x="4038600" y="3090863"/>
            <a:ext cx="685800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6699"/>
                </a:solidFill>
                <a:latin typeface="VNI-Times" pitchFamily="2" charset="0"/>
                <a:cs typeface="Times New Roman" panose="02020603050405020304" pitchFamily="18" charset="0"/>
              </a:rPr>
              <a:t>VII’</a:t>
            </a:r>
          </a:p>
        </p:txBody>
      </p:sp>
      <p:sp>
        <p:nvSpPr>
          <p:cNvPr id="570386" name="Text Box 18"/>
          <p:cNvSpPr txBox="1">
            <a:spLocks noChangeArrowheads="1"/>
          </p:cNvSpPr>
          <p:nvPr/>
        </p:nvSpPr>
        <p:spPr bwMode="auto">
          <a:xfrm>
            <a:off x="5257800" y="3890963"/>
            <a:ext cx="2895600" cy="338137"/>
          </a:xfrm>
          <a:prstGeom prst="rect">
            <a:avLst/>
          </a:prstGeom>
          <a:solidFill>
            <a:srgbClr val="FF6699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TRUNG GIAN</a:t>
            </a:r>
          </a:p>
        </p:txBody>
      </p:sp>
      <p:sp>
        <p:nvSpPr>
          <p:cNvPr id="570387" name="Text Box 19"/>
          <p:cNvSpPr txBox="1">
            <a:spLocks noChangeArrowheads="1"/>
          </p:cNvSpPr>
          <p:nvPr/>
        </p:nvSpPr>
        <p:spPr bwMode="auto">
          <a:xfrm>
            <a:off x="3376613" y="3916363"/>
            <a:ext cx="585787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66FF"/>
                </a:solidFill>
                <a:latin typeface="VNI-Times" pitchFamily="2" charset="0"/>
                <a:cs typeface="Times New Roman" panose="02020603050405020304" pitchFamily="18" charset="0"/>
              </a:rPr>
              <a:t>VIII</a:t>
            </a:r>
          </a:p>
        </p:txBody>
      </p:sp>
      <p:sp>
        <p:nvSpPr>
          <p:cNvPr id="570388" name="Text Box 20"/>
          <p:cNvSpPr txBox="1">
            <a:spLocks noChangeArrowheads="1"/>
          </p:cNvSpPr>
          <p:nvPr/>
        </p:nvSpPr>
        <p:spPr bwMode="auto">
          <a:xfrm>
            <a:off x="5257800" y="4262438"/>
            <a:ext cx="2895600" cy="338137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TÑ – OÁC TAI</a:t>
            </a:r>
          </a:p>
        </p:txBody>
      </p:sp>
      <p:sp>
        <p:nvSpPr>
          <p:cNvPr id="570389" name="Text Box 21"/>
          <p:cNvSpPr txBox="1">
            <a:spLocks noChangeArrowheads="1"/>
          </p:cNvSpPr>
          <p:nvPr/>
        </p:nvSpPr>
        <p:spPr bwMode="auto">
          <a:xfrm>
            <a:off x="3062288" y="4602163"/>
            <a:ext cx="442912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6600"/>
                </a:solidFill>
                <a:latin typeface="VNI-Times" pitchFamily="2" charset="0"/>
                <a:cs typeface="Times New Roman" panose="02020603050405020304" pitchFamily="18" charset="0"/>
              </a:rPr>
              <a:t>IX</a:t>
            </a:r>
          </a:p>
        </p:txBody>
      </p:sp>
      <p:sp>
        <p:nvSpPr>
          <p:cNvPr id="570390" name="Text Box 22"/>
          <p:cNvSpPr txBox="1">
            <a:spLocks noChangeArrowheads="1"/>
          </p:cNvSpPr>
          <p:nvPr/>
        </p:nvSpPr>
        <p:spPr bwMode="auto">
          <a:xfrm>
            <a:off x="5257800" y="4629150"/>
            <a:ext cx="2895600" cy="338138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THIEÄT HAÀU</a:t>
            </a:r>
          </a:p>
        </p:txBody>
      </p:sp>
      <p:sp>
        <p:nvSpPr>
          <p:cNvPr id="570391" name="Text Box 23"/>
          <p:cNvSpPr txBox="1">
            <a:spLocks noChangeArrowheads="1"/>
          </p:cNvSpPr>
          <p:nvPr/>
        </p:nvSpPr>
        <p:spPr bwMode="auto">
          <a:xfrm>
            <a:off x="2957513" y="5745163"/>
            <a:ext cx="319087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8080"/>
                </a:solidFill>
                <a:latin typeface="VNI-Times" pitchFamily="2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70392" name="Text Box 24"/>
          <p:cNvSpPr txBox="1">
            <a:spLocks noChangeArrowheads="1"/>
          </p:cNvSpPr>
          <p:nvPr/>
        </p:nvSpPr>
        <p:spPr bwMode="auto">
          <a:xfrm>
            <a:off x="5257800" y="4981575"/>
            <a:ext cx="2895600" cy="338138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LANG THANG</a:t>
            </a:r>
          </a:p>
        </p:txBody>
      </p:sp>
      <p:sp>
        <p:nvSpPr>
          <p:cNvPr id="570393" name="Text Box 25"/>
          <p:cNvSpPr txBox="1">
            <a:spLocks noChangeArrowheads="1"/>
          </p:cNvSpPr>
          <p:nvPr/>
        </p:nvSpPr>
        <p:spPr bwMode="auto">
          <a:xfrm>
            <a:off x="1862138" y="5111750"/>
            <a:ext cx="42862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CC0000"/>
                </a:solidFill>
                <a:latin typeface="VNI-Times" pitchFamily="2" charset="0"/>
                <a:cs typeface="Times New Roman" panose="02020603050405020304" pitchFamily="18" charset="0"/>
              </a:rPr>
              <a:t>XI</a:t>
            </a:r>
          </a:p>
        </p:txBody>
      </p:sp>
      <p:sp>
        <p:nvSpPr>
          <p:cNvPr id="570394" name="Text Box 26"/>
          <p:cNvSpPr txBox="1">
            <a:spLocks noChangeArrowheads="1"/>
          </p:cNvSpPr>
          <p:nvPr/>
        </p:nvSpPr>
        <p:spPr bwMode="auto">
          <a:xfrm>
            <a:off x="5257800" y="5376863"/>
            <a:ext cx="2895600" cy="338137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PHUÏ</a:t>
            </a:r>
          </a:p>
        </p:txBody>
      </p:sp>
      <p:sp>
        <p:nvSpPr>
          <p:cNvPr id="570395" name="Text Box 27"/>
          <p:cNvSpPr txBox="1">
            <a:spLocks noChangeArrowheads="1"/>
          </p:cNvSpPr>
          <p:nvPr/>
        </p:nvSpPr>
        <p:spPr bwMode="auto">
          <a:xfrm>
            <a:off x="1371600" y="5287963"/>
            <a:ext cx="561975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3333CC"/>
                </a:solidFill>
                <a:latin typeface="VNI-Times" pitchFamily="2" charset="0"/>
                <a:cs typeface="Times New Roman" panose="02020603050405020304" pitchFamily="18" charset="0"/>
              </a:rPr>
              <a:t>XII</a:t>
            </a:r>
          </a:p>
        </p:txBody>
      </p:sp>
      <p:sp>
        <p:nvSpPr>
          <p:cNvPr id="570396" name="Text Box 28"/>
          <p:cNvSpPr txBox="1">
            <a:spLocks noChangeArrowheads="1"/>
          </p:cNvSpPr>
          <p:nvPr/>
        </p:nvSpPr>
        <p:spPr bwMode="auto">
          <a:xfrm>
            <a:off x="5257800" y="5791200"/>
            <a:ext cx="2895600" cy="338138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HAÏ THIEÄT</a:t>
            </a:r>
          </a:p>
        </p:txBody>
      </p:sp>
      <p:sp>
        <p:nvSpPr>
          <p:cNvPr id="96285" name="Rectangle 29"/>
          <p:cNvSpPr>
            <a:spLocks noChangeArrowheads="1"/>
          </p:cNvSpPr>
          <p:nvPr/>
        </p:nvSpPr>
        <p:spPr bwMode="auto">
          <a:xfrm>
            <a:off x="457200" y="76200"/>
            <a:ext cx="8229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1"/>
          <a:lstStyle/>
          <a:p>
            <a:pPr algn="ctr" eaLnBrk="1" hangingPunct="1"/>
            <a:r>
              <a:rPr lang="en-US" sz="4000" b="1" dirty="0">
                <a:latin typeface="VNI-Times" pitchFamily="2" charset="0"/>
                <a:cs typeface="Times New Roman" panose="02020603050405020304" pitchFamily="18" charset="0"/>
              </a:rPr>
              <a:t>12 ĐOÂI THẦN KINH SỌ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0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0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70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7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70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0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70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7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70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70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7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70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70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70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70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7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7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7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70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70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70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70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70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70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570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1" grpId="0"/>
      <p:bldP spid="570372" grpId="0"/>
      <p:bldP spid="570373" grpId="0" animBg="1"/>
      <p:bldP spid="570374" grpId="0" animBg="1"/>
      <p:bldP spid="570375" grpId="0"/>
      <p:bldP spid="570376" grpId="0" animBg="1"/>
      <p:bldP spid="570377" grpId="0"/>
      <p:bldP spid="570378" grpId="0" animBg="1"/>
      <p:bldP spid="570379" grpId="0"/>
      <p:bldP spid="570380" grpId="0" animBg="1"/>
      <p:bldP spid="570381" grpId="0"/>
      <p:bldP spid="570382" grpId="0" animBg="1"/>
      <p:bldP spid="570383" grpId="0"/>
      <p:bldP spid="570384" grpId="0" animBg="1"/>
      <p:bldP spid="570385" grpId="0"/>
      <p:bldP spid="570386" grpId="0" animBg="1"/>
      <p:bldP spid="570387" grpId="0"/>
      <p:bldP spid="570388" grpId="0" animBg="1"/>
      <p:bldP spid="570389" grpId="0"/>
      <p:bldP spid="570390" grpId="0" animBg="1"/>
      <p:bldP spid="570391" grpId="0"/>
      <p:bldP spid="570392" grpId="0" animBg="1"/>
      <p:bldP spid="570393" grpId="0"/>
      <p:bldP spid="570394" grpId="0" animBg="1"/>
      <p:bldP spid="570395" grpId="0"/>
      <p:bldP spid="5703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ion_Potenti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38100"/>
            <a:ext cx="8926830" cy="695896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ĐÔI THẦN KINH SỌ</a:t>
            </a:r>
          </a:p>
        </p:txBody>
      </p:sp>
      <p:grpSp>
        <p:nvGrpSpPr>
          <p:cNvPr id="2" name="Organization Chart 3"/>
          <p:cNvGrpSpPr/>
          <p:nvPr/>
        </p:nvGrpSpPr>
        <p:grpSpPr bwMode="auto">
          <a:xfrm>
            <a:off x="457200" y="1617663"/>
            <a:ext cx="8229600" cy="4491037"/>
            <a:chOff x="288" y="1019"/>
            <a:chExt cx="2880" cy="720"/>
          </a:xfrm>
        </p:grpSpPr>
        <p:cxnSp>
          <p:nvCxnSpPr>
            <p:cNvPr id="97284" name="_s2052"/>
            <p:cNvCxnSpPr>
              <a:cxnSpLocks noChangeShapeType="1"/>
              <a:stCxn id="97290" idx="0"/>
              <a:endCxn id="97287" idx="2"/>
            </p:cNvCxnSpPr>
            <p:nvPr/>
          </p:nvCxnSpPr>
          <p:spPr bwMode="auto">
            <a:xfrm rot="5400000" flipH="1">
              <a:off x="2162" y="875"/>
              <a:ext cx="140" cy="1008"/>
            </a:xfrm>
            <a:prstGeom prst="bentConnector3">
              <a:avLst>
                <a:gd name="adj1" fmla="val 13139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97285" name="_s2053"/>
            <p:cNvCxnSpPr>
              <a:cxnSpLocks noChangeShapeType="1"/>
              <a:stCxn id="97289" idx="0"/>
              <a:endCxn id="97287" idx="2"/>
            </p:cNvCxnSpPr>
            <p:nvPr/>
          </p:nvCxnSpPr>
          <p:spPr bwMode="auto">
            <a:xfrm rot="-5400000">
              <a:off x="1659" y="1378"/>
              <a:ext cx="140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</a:ln>
          </p:spPr>
        </p:cxnSp>
        <p:cxnSp>
          <p:nvCxnSpPr>
            <p:cNvPr id="97286" name="_s2054"/>
            <p:cNvCxnSpPr>
              <a:cxnSpLocks noChangeShapeType="1"/>
              <a:stCxn id="97288" idx="0"/>
              <a:endCxn id="97287" idx="2"/>
            </p:cNvCxnSpPr>
            <p:nvPr/>
          </p:nvCxnSpPr>
          <p:spPr bwMode="auto">
            <a:xfrm rot="-5400000">
              <a:off x="1154" y="875"/>
              <a:ext cx="140" cy="1008"/>
            </a:xfrm>
            <a:prstGeom prst="bentConnector3">
              <a:avLst>
                <a:gd name="adj1" fmla="val 13139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sp>
          <p:nvSpPr>
            <p:cNvPr id="97287" name="_s2055"/>
            <p:cNvSpPr>
              <a:spLocks noChangeArrowheads="1"/>
            </p:cNvSpPr>
            <p:nvPr/>
          </p:nvSpPr>
          <p:spPr bwMode="auto">
            <a:xfrm>
              <a:off x="1296" y="101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195"/>
              </a:srgbClr>
            </a:solidFill>
            <a:ln w="28575">
              <a:solidFill>
                <a:srgbClr val="FF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</a:t>
              </a:r>
            </a:p>
            <a:p>
              <a:pPr algn="ctr"/>
              <a:r>
                <a:rPr 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CẢM GIÁC</a:t>
              </a:r>
            </a:p>
          </p:txBody>
        </p:sp>
        <p:sp>
          <p:nvSpPr>
            <p:cNvPr id="97288" name="_s2056"/>
            <p:cNvSpPr>
              <a:spLocks noChangeArrowheads="1"/>
            </p:cNvSpPr>
            <p:nvPr/>
          </p:nvSpPr>
          <p:spPr bwMode="auto">
            <a:xfrm>
              <a:off x="288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I</a:t>
              </a:r>
            </a:p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KHỨU GIÁC</a:t>
              </a:r>
            </a:p>
          </p:txBody>
        </p:sp>
        <p:sp>
          <p:nvSpPr>
            <p:cNvPr id="97289" name="_s2057"/>
            <p:cNvSpPr>
              <a:spLocks noChangeArrowheads="1"/>
            </p:cNvSpPr>
            <p:nvPr/>
          </p:nvSpPr>
          <p:spPr bwMode="auto">
            <a:xfrm>
              <a:off x="1296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II</a:t>
              </a:r>
            </a:p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 GIÁC</a:t>
              </a:r>
            </a:p>
          </p:txBody>
        </p:sp>
        <p:sp>
          <p:nvSpPr>
            <p:cNvPr id="97290" name="_s2058"/>
            <p:cNvSpPr>
              <a:spLocks noChangeArrowheads="1"/>
            </p:cNvSpPr>
            <p:nvPr/>
          </p:nvSpPr>
          <p:spPr bwMode="auto">
            <a:xfrm>
              <a:off x="2304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VIII</a:t>
              </a:r>
            </a:p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TIỀN ĐÌNH</a:t>
              </a:r>
            </a:p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ỐC TAI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92580"/>
            <a:ext cx="831596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II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1571625" y="1417955"/>
          <a:ext cx="6148705" cy="508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699000" imgH="3886200" progId="Paint.Picture">
                  <p:embed/>
                </p:oleObj>
              </mc:Choice>
              <mc:Fallback>
                <p:oleObj r:id="rId2" imgW="4699000" imgH="3886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71625" y="1417955"/>
                        <a:ext cx="6148705" cy="5085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" y="73660"/>
            <a:ext cx="9035415" cy="662241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350" y="336550"/>
            <a:ext cx="6257925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VIII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220" y="1828165"/>
            <a:ext cx="7204710" cy="377063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02" name="Organization Chart 3"/>
          <p:cNvGrpSpPr/>
          <p:nvPr/>
        </p:nvGrpSpPr>
        <p:grpSpPr bwMode="auto">
          <a:xfrm>
            <a:off x="228600" y="1651000"/>
            <a:ext cx="8686800" cy="4521200"/>
            <a:chOff x="288" y="1015"/>
            <a:chExt cx="4895" cy="720"/>
          </a:xfrm>
        </p:grpSpPr>
        <p:cxnSp>
          <p:nvCxnSpPr>
            <p:cNvPr id="102404" name="_s3076"/>
            <p:cNvCxnSpPr>
              <a:cxnSpLocks noChangeShapeType="1"/>
              <a:stCxn id="102414" idx="0"/>
              <a:endCxn id="102409" idx="2"/>
            </p:cNvCxnSpPr>
            <p:nvPr/>
          </p:nvCxnSpPr>
          <p:spPr bwMode="auto">
            <a:xfrm rot="5400000" flipH="1">
              <a:off x="3674" y="367"/>
              <a:ext cx="140" cy="2015"/>
            </a:xfrm>
            <a:prstGeom prst="bentConnector3">
              <a:avLst>
                <a:gd name="adj1" fmla="val 13042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2405" name="_s3077"/>
            <p:cNvCxnSpPr>
              <a:cxnSpLocks noChangeShapeType="1"/>
              <a:stCxn id="102413" idx="0"/>
              <a:endCxn id="102409" idx="2"/>
            </p:cNvCxnSpPr>
            <p:nvPr/>
          </p:nvCxnSpPr>
          <p:spPr bwMode="auto">
            <a:xfrm rot="5400000" flipH="1">
              <a:off x="3171" y="870"/>
              <a:ext cx="140" cy="1009"/>
            </a:xfrm>
            <a:prstGeom prst="bentConnector3">
              <a:avLst>
                <a:gd name="adj1" fmla="val 13042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2406" name="_s3078"/>
            <p:cNvCxnSpPr>
              <a:cxnSpLocks noChangeShapeType="1"/>
              <a:stCxn id="102412" idx="0"/>
              <a:endCxn id="102409" idx="2"/>
            </p:cNvCxnSpPr>
            <p:nvPr/>
          </p:nvCxnSpPr>
          <p:spPr bwMode="auto">
            <a:xfrm rot="5400000" flipH="1">
              <a:off x="2667" y="1374"/>
              <a:ext cx="140" cy="1"/>
            </a:xfrm>
            <a:prstGeom prst="bentConnector3">
              <a:avLst>
                <a:gd name="adj1" fmla="val 13042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2407" name="_s3079"/>
            <p:cNvCxnSpPr>
              <a:cxnSpLocks noChangeShapeType="1"/>
              <a:stCxn id="102411" idx="0"/>
              <a:endCxn id="102409" idx="2"/>
            </p:cNvCxnSpPr>
            <p:nvPr/>
          </p:nvCxnSpPr>
          <p:spPr bwMode="auto">
            <a:xfrm rot="-5400000">
              <a:off x="2163" y="871"/>
              <a:ext cx="140" cy="1007"/>
            </a:xfrm>
            <a:prstGeom prst="bentConnector3">
              <a:avLst>
                <a:gd name="adj1" fmla="val 13042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2408" name="_s3080"/>
            <p:cNvCxnSpPr>
              <a:cxnSpLocks noChangeShapeType="1"/>
              <a:stCxn id="102410" idx="0"/>
              <a:endCxn id="102409" idx="2"/>
            </p:cNvCxnSpPr>
            <p:nvPr/>
          </p:nvCxnSpPr>
          <p:spPr bwMode="auto">
            <a:xfrm rot="-5400000">
              <a:off x="1658" y="367"/>
              <a:ext cx="140" cy="2016"/>
            </a:xfrm>
            <a:prstGeom prst="bentConnector3">
              <a:avLst>
                <a:gd name="adj1" fmla="val 13042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sp>
          <p:nvSpPr>
            <p:cNvPr id="102409" name="_s3081"/>
            <p:cNvSpPr>
              <a:spLocks noChangeArrowheads="1"/>
            </p:cNvSpPr>
            <p:nvPr/>
          </p:nvSpPr>
          <p:spPr bwMode="auto">
            <a:xfrm>
              <a:off x="2303" y="1015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195"/>
              </a:srgbClr>
            </a:solidFill>
            <a:ln w="28575">
              <a:solidFill>
                <a:srgbClr val="FF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</a:t>
              </a:r>
            </a:p>
            <a:p>
              <a:pPr algn="ctr"/>
              <a:r>
                <a:rPr lang="en-US" sz="2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 ĐỘNG</a:t>
              </a:r>
            </a:p>
          </p:txBody>
        </p:sp>
        <p:sp>
          <p:nvSpPr>
            <p:cNvPr id="102410" name="_s3082"/>
            <p:cNvSpPr>
              <a:spLocks noChangeArrowheads="1"/>
            </p:cNvSpPr>
            <p:nvPr/>
          </p:nvSpPr>
          <p:spPr bwMode="auto">
            <a:xfrm>
              <a:off x="288" y="144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III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 NHÃN</a:t>
              </a:r>
            </a:p>
          </p:txBody>
        </p:sp>
        <p:sp>
          <p:nvSpPr>
            <p:cNvPr id="102411" name="_s3083"/>
            <p:cNvSpPr>
              <a:spLocks noChangeArrowheads="1"/>
            </p:cNvSpPr>
            <p:nvPr/>
          </p:nvSpPr>
          <p:spPr bwMode="auto">
            <a:xfrm>
              <a:off x="1296" y="144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IV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RÒNG RỌC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(Nhỏ nhất)</a:t>
              </a:r>
            </a:p>
          </p:txBody>
        </p:sp>
        <p:sp>
          <p:nvSpPr>
            <p:cNvPr id="102412" name="_s3084"/>
            <p:cNvSpPr>
              <a:spLocks noChangeArrowheads="1"/>
            </p:cNvSpPr>
            <p:nvPr/>
          </p:nvSpPr>
          <p:spPr bwMode="auto">
            <a:xfrm>
              <a:off x="2304" y="144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VI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 NHÃN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NGOÀI</a:t>
              </a:r>
            </a:p>
          </p:txBody>
        </p:sp>
        <p:sp>
          <p:nvSpPr>
            <p:cNvPr id="102413" name="_s3085"/>
            <p:cNvSpPr>
              <a:spLocks noChangeArrowheads="1"/>
            </p:cNvSpPr>
            <p:nvPr/>
          </p:nvSpPr>
          <p:spPr bwMode="auto">
            <a:xfrm>
              <a:off x="3312" y="144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XI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PHỤ</a:t>
              </a:r>
            </a:p>
          </p:txBody>
        </p:sp>
        <p:sp>
          <p:nvSpPr>
            <p:cNvPr id="102414" name="_s3086"/>
            <p:cNvSpPr>
              <a:spLocks noChangeArrowheads="1"/>
            </p:cNvSpPr>
            <p:nvPr/>
          </p:nvSpPr>
          <p:spPr bwMode="auto">
            <a:xfrm>
              <a:off x="4320" y="1447"/>
              <a:ext cx="863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XII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 ĐỘNG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LƯỠI</a:t>
              </a:r>
            </a:p>
          </p:txBody>
        </p:sp>
      </p:grp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ĐÔI THẦN KINH SỌ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III, IV, VI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095" y="1155065"/>
            <a:ext cx="7623175" cy="49949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40" y="54610"/>
            <a:ext cx="8888730" cy="66865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XI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085" y="1299845"/>
            <a:ext cx="4476750" cy="5336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062990"/>
            <a:ext cx="812471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XII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505" y="1548130"/>
            <a:ext cx="6947535" cy="43230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8" name="Organization Chart 3"/>
          <p:cNvGrpSpPr/>
          <p:nvPr/>
        </p:nvGrpSpPr>
        <p:grpSpPr bwMode="auto">
          <a:xfrm>
            <a:off x="457200" y="1604963"/>
            <a:ext cx="8229600" cy="4503737"/>
            <a:chOff x="288" y="1017"/>
            <a:chExt cx="3888" cy="720"/>
          </a:xfrm>
        </p:grpSpPr>
        <p:cxnSp>
          <p:nvCxnSpPr>
            <p:cNvPr id="106500" name="_s4100"/>
            <p:cNvCxnSpPr>
              <a:cxnSpLocks noChangeShapeType="1"/>
              <a:stCxn id="106508" idx="0"/>
              <a:endCxn id="106504" idx="2"/>
            </p:cNvCxnSpPr>
            <p:nvPr/>
          </p:nvCxnSpPr>
          <p:spPr bwMode="auto">
            <a:xfrm rot="5400000" flipH="1">
              <a:off x="2918" y="621"/>
              <a:ext cx="140" cy="1512"/>
            </a:xfrm>
            <a:prstGeom prst="bentConnector3">
              <a:avLst>
                <a:gd name="adj1" fmla="val 13093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6501" name="_s4101"/>
            <p:cNvCxnSpPr>
              <a:cxnSpLocks noChangeShapeType="1"/>
              <a:stCxn id="106507" idx="0"/>
              <a:endCxn id="106504" idx="2"/>
            </p:cNvCxnSpPr>
            <p:nvPr/>
          </p:nvCxnSpPr>
          <p:spPr bwMode="auto">
            <a:xfrm rot="5400000" flipH="1">
              <a:off x="2414" y="1125"/>
              <a:ext cx="140" cy="504"/>
            </a:xfrm>
            <a:prstGeom prst="bentConnector3">
              <a:avLst>
                <a:gd name="adj1" fmla="val 13093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6502" name="_s4102"/>
            <p:cNvCxnSpPr>
              <a:cxnSpLocks noChangeShapeType="1"/>
              <a:stCxn id="106506" idx="0"/>
              <a:endCxn id="106504" idx="2"/>
            </p:cNvCxnSpPr>
            <p:nvPr/>
          </p:nvCxnSpPr>
          <p:spPr bwMode="auto">
            <a:xfrm rot="-5400000">
              <a:off x="1910" y="1125"/>
              <a:ext cx="140" cy="504"/>
            </a:xfrm>
            <a:prstGeom prst="bentConnector3">
              <a:avLst>
                <a:gd name="adj1" fmla="val 13093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6503" name="_s4103"/>
            <p:cNvCxnSpPr>
              <a:cxnSpLocks noChangeShapeType="1"/>
              <a:stCxn id="106505" idx="0"/>
              <a:endCxn id="106504" idx="2"/>
            </p:cNvCxnSpPr>
            <p:nvPr/>
          </p:nvCxnSpPr>
          <p:spPr bwMode="auto">
            <a:xfrm rot="-5400000">
              <a:off x="1406" y="621"/>
              <a:ext cx="140" cy="1512"/>
            </a:xfrm>
            <a:prstGeom prst="bentConnector3">
              <a:avLst>
                <a:gd name="adj1" fmla="val 13093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sp>
          <p:nvSpPr>
            <p:cNvPr id="106504" name="_s4104"/>
            <p:cNvSpPr>
              <a:spLocks noChangeArrowheads="1"/>
            </p:cNvSpPr>
            <p:nvPr/>
          </p:nvSpPr>
          <p:spPr bwMode="auto">
            <a:xfrm>
              <a:off x="1800" y="101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195"/>
              </a:srgbClr>
            </a:solidFill>
            <a:ln w="28575">
              <a:solidFill>
                <a:srgbClr val="FF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</a:t>
              </a:r>
            </a:p>
            <a:p>
              <a:pPr algn="ctr"/>
              <a:r>
                <a:rPr 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HỖN HỢP</a:t>
              </a:r>
            </a:p>
          </p:txBody>
        </p:sp>
        <p:sp>
          <p:nvSpPr>
            <p:cNvPr id="106505" name="_s4105"/>
            <p:cNvSpPr>
              <a:spLocks noChangeArrowheads="1"/>
            </p:cNvSpPr>
            <p:nvPr/>
          </p:nvSpPr>
          <p:spPr bwMode="auto">
            <a:xfrm>
              <a:off x="288" y="144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V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TAM THOA</a:t>
              </a:r>
            </a:p>
          </p:txBody>
        </p:sp>
        <p:sp>
          <p:nvSpPr>
            <p:cNvPr id="106506" name="_s4106"/>
            <p:cNvSpPr>
              <a:spLocks noChangeArrowheads="1"/>
            </p:cNvSpPr>
            <p:nvPr/>
          </p:nvSpPr>
          <p:spPr bwMode="auto">
            <a:xfrm>
              <a:off x="1296" y="144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VII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MẶT</a:t>
              </a:r>
            </a:p>
          </p:txBody>
        </p:sp>
        <p:sp>
          <p:nvSpPr>
            <p:cNvPr id="106507" name="_s4107"/>
            <p:cNvSpPr>
              <a:spLocks noChangeArrowheads="1"/>
            </p:cNvSpPr>
            <p:nvPr/>
          </p:nvSpPr>
          <p:spPr bwMode="auto">
            <a:xfrm>
              <a:off x="2304" y="144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IX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THIỆT HẦU</a:t>
              </a:r>
            </a:p>
          </p:txBody>
        </p:sp>
        <p:sp>
          <p:nvSpPr>
            <p:cNvPr id="106508" name="_s4108"/>
            <p:cNvSpPr>
              <a:spLocks noChangeArrowheads="1"/>
            </p:cNvSpPr>
            <p:nvPr/>
          </p:nvSpPr>
          <p:spPr bwMode="auto">
            <a:xfrm>
              <a:off x="3312" y="144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X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LANG THANG</a:t>
              </a:r>
            </a:p>
          </p:txBody>
        </p:sp>
      </p:grpSp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ĐÔI THẦN KINH SỌ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V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150" y="1417955"/>
            <a:ext cx="5902960" cy="487743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VII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05" y="1278890"/>
            <a:ext cx="6371590" cy="519303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IX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250" y="1315720"/>
            <a:ext cx="6830060" cy="489521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330" y="1193800"/>
            <a:ext cx="4625340" cy="54578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924800" cy="9906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HỆ THẦN KINH THỰC VẬT</a:t>
            </a:r>
            <a:b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 TỰ CHỦ 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1066800" y="2667000"/>
            <a:ext cx="8077200" cy="41910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Cấu tạo: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Trung khu thần kinh tự chủ: gồm các nhân ở trong não hay tuỷ gai.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Các sợi thần kinh</a:t>
            </a:r>
            <a:r>
              <a:rPr lang="en-US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Các hạch thần kinh tự chủ</a:t>
            </a:r>
            <a:r>
              <a:rPr lang="en-US" alt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Hạch cạnh sống.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Hạch trước tạng.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Hạch tận cùng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7543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7" name="Rectangle 6"/>
          <p:cNvSpPr>
            <a:spLocks noChangeArrowheads="1"/>
          </p:cNvSpPr>
          <p:nvPr/>
        </p:nvSpPr>
        <p:spPr bwMode="auto">
          <a:xfrm>
            <a:off x="7446963" y="76200"/>
            <a:ext cx="1620837" cy="157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/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Nhân các thần kinh sọ: III, VII, IX, X.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62174"/>
              </p:ext>
            </p:extLst>
          </p:nvPr>
        </p:nvGraphicFramePr>
        <p:xfrm>
          <a:off x="914400" y="1523999"/>
          <a:ext cx="7620000" cy="4876799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 quan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thích hệ giao cảm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thích hệ đối giao cảm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Mắt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Giãn đồng tử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 đồng tử.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Tuyến nước bọt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 tiết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 tiết.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Phế quản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Giãn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74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 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 nhịp tim, tăng sức co bóp cơ tim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nhịp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sức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bóp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74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Ruột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 trương lực và nhu động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trương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nhu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 phóng glucose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glycogen.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pt-BR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ương vật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Phóng tinh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Cương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4748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tiểu động mạch: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-"/>
                      </a:pPr>
                      <a:r>
                        <a:rPr kumimoji="0" lang="en-SG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Tạng ở bụng.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-"/>
                      </a:pPr>
                      <a:r>
                        <a:rPr kumimoji="0" lang="en-SG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 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-"/>
                      </a:pPr>
                      <a:r>
                        <a:rPr kumimoji="0" lang="en-SG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SG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SG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kumimoji="0" lang="en-SG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 hóa cơ sở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 tinh thần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" y="1219835"/>
            <a:ext cx="870585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/>
          <p:nvPr/>
        </p:nvGraphicFramePr>
        <p:xfrm>
          <a:off x="4712970" y="1807210"/>
          <a:ext cx="4223385" cy="455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127500" imgH="3162300" progId="Paint.Picture">
                  <p:embed/>
                </p:oleObj>
              </mc:Choice>
              <mc:Fallback>
                <p:oleObj r:id="rId2" imgW="4127500" imgH="316230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12970" y="1807210"/>
                        <a:ext cx="4223385" cy="4554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/>
          <p:nvPr/>
        </p:nvGraphicFramePr>
        <p:xfrm>
          <a:off x="110490" y="1807210"/>
          <a:ext cx="4714240" cy="45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480050" imgH="3352800" progId="Paint.Picture">
                  <p:embed/>
                </p:oleObj>
              </mc:Choice>
              <mc:Fallback>
                <p:oleObj r:id="rId4" imgW="5480050" imgH="33528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490" y="1807210"/>
                        <a:ext cx="4714240" cy="45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529590" y="520065"/>
            <a:ext cx="80587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VÀ SỰ TRUYỀN TIN QUA SINAP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grpSp>
        <p:nvGrpSpPr>
          <p:cNvPr id="2" name="Organization Chart 6"/>
          <p:cNvGrpSpPr/>
          <p:nvPr/>
        </p:nvGrpSpPr>
        <p:grpSpPr bwMode="auto">
          <a:xfrm>
            <a:off x="0" y="990600"/>
            <a:ext cx="9144000" cy="5122863"/>
            <a:chOff x="288" y="1019"/>
            <a:chExt cx="5903" cy="1152"/>
          </a:xfrm>
        </p:grpSpPr>
        <p:cxnSp>
          <p:nvCxnSpPr>
            <p:cNvPr id="7172" name="_s1028"/>
            <p:cNvCxnSpPr>
              <a:cxnSpLocks noChangeShapeType="1"/>
              <a:stCxn id="7190" idx="0"/>
              <a:endCxn id="7184" idx="2"/>
            </p:cNvCxnSpPr>
            <p:nvPr/>
          </p:nvCxnSpPr>
          <p:spPr bwMode="auto">
            <a:xfrm rot="5400000" flipH="1">
              <a:off x="5435" y="1559"/>
              <a:ext cx="144" cy="504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3" name="_s1029"/>
            <p:cNvCxnSpPr>
              <a:cxnSpLocks noChangeShapeType="1"/>
              <a:stCxn id="7189" idx="0"/>
              <a:endCxn id="7184" idx="2"/>
            </p:cNvCxnSpPr>
            <p:nvPr/>
          </p:nvCxnSpPr>
          <p:spPr bwMode="auto">
            <a:xfrm rot="-5400000">
              <a:off x="4932" y="1559"/>
              <a:ext cx="144" cy="503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4" name="_s1030"/>
            <p:cNvCxnSpPr>
              <a:cxnSpLocks noChangeShapeType="1"/>
              <a:stCxn id="7188" idx="0"/>
              <a:endCxn id="7183" idx="2"/>
            </p:cNvCxnSpPr>
            <p:nvPr/>
          </p:nvCxnSpPr>
          <p:spPr bwMode="auto">
            <a:xfrm rot="5400000" flipH="1">
              <a:off x="3420" y="1559"/>
              <a:ext cx="144" cy="504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5" name="_s1031"/>
            <p:cNvCxnSpPr>
              <a:cxnSpLocks noChangeShapeType="1"/>
              <a:stCxn id="7187" idx="0"/>
              <a:endCxn id="7183" idx="2"/>
            </p:cNvCxnSpPr>
            <p:nvPr/>
          </p:nvCxnSpPr>
          <p:spPr bwMode="auto">
            <a:xfrm rot="-5400000">
              <a:off x="2916" y="1559"/>
              <a:ext cx="144" cy="504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6" name="_s1032"/>
            <p:cNvCxnSpPr>
              <a:cxnSpLocks noChangeShapeType="1"/>
              <a:stCxn id="7186" idx="0"/>
              <a:endCxn id="7182" idx="2"/>
            </p:cNvCxnSpPr>
            <p:nvPr/>
          </p:nvCxnSpPr>
          <p:spPr bwMode="auto">
            <a:xfrm rot="5400000" flipH="1">
              <a:off x="1404" y="1559"/>
              <a:ext cx="144" cy="504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7" name="_s1033"/>
            <p:cNvCxnSpPr>
              <a:cxnSpLocks noChangeShapeType="1"/>
              <a:stCxn id="7185" idx="0"/>
              <a:endCxn id="7182" idx="2"/>
            </p:cNvCxnSpPr>
            <p:nvPr/>
          </p:nvCxnSpPr>
          <p:spPr bwMode="auto">
            <a:xfrm rot="-5400000">
              <a:off x="901" y="1559"/>
              <a:ext cx="144" cy="503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8" name="_s1034"/>
            <p:cNvCxnSpPr>
              <a:cxnSpLocks noChangeShapeType="1"/>
              <a:stCxn id="7184" idx="0"/>
              <a:endCxn id="7181" idx="2"/>
            </p:cNvCxnSpPr>
            <p:nvPr/>
          </p:nvCxnSpPr>
          <p:spPr bwMode="auto">
            <a:xfrm rot="5400000" flipH="1">
              <a:off x="4176" y="371"/>
              <a:ext cx="144" cy="2015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9" name="_s1035"/>
            <p:cNvCxnSpPr>
              <a:cxnSpLocks noChangeShapeType="1"/>
              <a:stCxn id="7183" idx="0"/>
              <a:endCxn id="7181" idx="2"/>
            </p:cNvCxnSpPr>
            <p:nvPr/>
          </p:nvCxnSpPr>
          <p:spPr bwMode="auto">
            <a:xfrm rot="-5400000">
              <a:off x="3169" y="1378"/>
              <a:ext cx="144" cy="1"/>
            </a:xfrm>
            <a:prstGeom prst="straightConnector1">
              <a:avLst/>
            </a:prstGeom>
            <a:noFill/>
            <a:ln w="28575">
              <a:solidFill>
                <a:srgbClr val="540000"/>
              </a:solidFill>
              <a:round/>
            </a:ln>
          </p:spPr>
        </p:cxnSp>
        <p:cxnSp>
          <p:nvCxnSpPr>
            <p:cNvPr id="7180" name="_s1036"/>
            <p:cNvCxnSpPr>
              <a:cxnSpLocks noChangeShapeType="1"/>
              <a:stCxn id="7182" idx="0"/>
              <a:endCxn id="7181" idx="2"/>
            </p:cNvCxnSpPr>
            <p:nvPr/>
          </p:nvCxnSpPr>
          <p:spPr bwMode="auto">
            <a:xfrm rot="-5400000">
              <a:off x="2160" y="371"/>
              <a:ext cx="144" cy="2016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sp>
          <p:nvSpPr>
            <p:cNvPr id="7181" name="_s1037"/>
            <p:cNvSpPr>
              <a:spLocks noChangeArrowheads="1"/>
            </p:cNvSpPr>
            <p:nvPr/>
          </p:nvSpPr>
          <p:spPr bwMode="auto">
            <a:xfrm>
              <a:off x="2807" y="101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/>
                <a:t>HỆ </a:t>
              </a:r>
            </a:p>
            <a:p>
              <a:pPr algn="ctr"/>
              <a:r>
                <a:rPr lang="en-US" b="1"/>
                <a:t>THẦN KINH</a:t>
              </a:r>
            </a:p>
          </p:txBody>
        </p:sp>
        <p:sp>
          <p:nvSpPr>
            <p:cNvPr id="7182" name="_s1038"/>
            <p:cNvSpPr>
              <a:spLocks noChangeArrowheads="1"/>
            </p:cNvSpPr>
            <p:nvPr/>
          </p:nvSpPr>
          <p:spPr bwMode="auto">
            <a:xfrm>
              <a:off x="792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/>
                <a:t>THẦN KINH</a:t>
              </a:r>
            </a:p>
            <a:p>
              <a:pPr algn="ctr"/>
              <a:r>
                <a:rPr lang="en-US" b="1"/>
                <a:t>TRUNG </a:t>
              </a:r>
            </a:p>
            <a:p>
              <a:pPr algn="ctr"/>
              <a:r>
                <a:rPr lang="en-US" b="1"/>
                <a:t>ƯƠNG</a:t>
              </a:r>
            </a:p>
          </p:txBody>
        </p:sp>
        <p:sp>
          <p:nvSpPr>
            <p:cNvPr id="7183" name="_s1039"/>
            <p:cNvSpPr>
              <a:spLocks noChangeArrowheads="1"/>
            </p:cNvSpPr>
            <p:nvPr/>
          </p:nvSpPr>
          <p:spPr bwMode="auto">
            <a:xfrm>
              <a:off x="2807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/>
                <a:t>THẦN KINH</a:t>
              </a:r>
            </a:p>
            <a:p>
              <a:pPr algn="ctr"/>
              <a:r>
                <a:rPr lang="en-US" b="1"/>
                <a:t>NGOẠI BIÊN</a:t>
              </a:r>
            </a:p>
          </p:txBody>
        </p:sp>
        <p:sp>
          <p:nvSpPr>
            <p:cNvPr id="7184" name="_s1040"/>
            <p:cNvSpPr>
              <a:spLocks noChangeArrowheads="1"/>
            </p:cNvSpPr>
            <p:nvPr/>
          </p:nvSpPr>
          <p:spPr bwMode="auto">
            <a:xfrm>
              <a:off x="4823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/>
                <a:t>THẦN KINH</a:t>
              </a:r>
            </a:p>
            <a:p>
              <a:pPr algn="ctr"/>
              <a:r>
                <a:rPr lang="en-US" b="1"/>
                <a:t>THỰC VẬT</a:t>
              </a:r>
            </a:p>
          </p:txBody>
        </p:sp>
        <p:sp>
          <p:nvSpPr>
            <p:cNvPr id="7185" name="_s1041"/>
            <p:cNvSpPr>
              <a:spLocks noChangeArrowheads="1"/>
            </p:cNvSpPr>
            <p:nvPr/>
          </p:nvSpPr>
          <p:spPr bwMode="auto">
            <a:xfrm>
              <a:off x="288" y="1883"/>
              <a:ext cx="864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NÃO BỘ</a:t>
              </a:r>
            </a:p>
          </p:txBody>
        </p:sp>
        <p:sp>
          <p:nvSpPr>
            <p:cNvPr id="7186" name="_s1042"/>
            <p:cNvSpPr>
              <a:spLocks noChangeArrowheads="1"/>
            </p:cNvSpPr>
            <p:nvPr/>
          </p:nvSpPr>
          <p:spPr bwMode="auto">
            <a:xfrm>
              <a:off x="1296" y="1883"/>
              <a:ext cx="864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TỦY GAI</a:t>
              </a:r>
            </a:p>
          </p:txBody>
        </p:sp>
        <p:sp>
          <p:nvSpPr>
            <p:cNvPr id="7187" name="_s1043"/>
            <p:cNvSpPr>
              <a:spLocks noChangeArrowheads="1"/>
            </p:cNvSpPr>
            <p:nvPr/>
          </p:nvSpPr>
          <p:spPr bwMode="auto">
            <a:xfrm>
              <a:off x="2304" y="1883"/>
              <a:ext cx="864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12 ĐÔI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THẦN KINH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SỌ</a:t>
              </a:r>
            </a:p>
          </p:txBody>
        </p:sp>
        <p:sp>
          <p:nvSpPr>
            <p:cNvPr id="7188" name="_s1044"/>
            <p:cNvSpPr>
              <a:spLocks noChangeArrowheads="1"/>
            </p:cNvSpPr>
            <p:nvPr/>
          </p:nvSpPr>
          <p:spPr bwMode="auto">
            <a:xfrm>
              <a:off x="3312" y="1883"/>
              <a:ext cx="863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31 ĐÔI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THẦN KINH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GAI</a:t>
              </a:r>
            </a:p>
          </p:txBody>
        </p:sp>
        <p:sp>
          <p:nvSpPr>
            <p:cNvPr id="7189" name="_s1045"/>
            <p:cNvSpPr>
              <a:spLocks noChangeArrowheads="1"/>
            </p:cNvSpPr>
            <p:nvPr/>
          </p:nvSpPr>
          <p:spPr bwMode="auto">
            <a:xfrm>
              <a:off x="4319" y="1883"/>
              <a:ext cx="864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GIAO CẢM</a:t>
              </a:r>
            </a:p>
          </p:txBody>
        </p:sp>
        <p:sp>
          <p:nvSpPr>
            <p:cNvPr id="7190" name="_s1046"/>
            <p:cNvSpPr>
              <a:spLocks noChangeArrowheads="1"/>
            </p:cNvSpPr>
            <p:nvPr/>
          </p:nvSpPr>
          <p:spPr bwMode="auto">
            <a:xfrm>
              <a:off x="5327" y="1883"/>
              <a:ext cx="864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PHÓ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GIAO CẢM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</Template>
  <TotalTime>0</TotalTime>
  <Words>1466</Words>
  <Application>Microsoft Office PowerPoint</Application>
  <PresentationFormat>On-screen Show (4:3)</PresentationFormat>
  <Paragraphs>400</Paragraphs>
  <Slides>79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1" baseType="lpstr">
      <vt:lpstr>Default Design</vt:lpstr>
      <vt:lpstr>Watermark</vt:lpstr>
      <vt:lpstr>GIẢI PHẪU SINH LÝ HỆ THẦN KINH</vt:lpstr>
      <vt:lpstr>MỤC TIÊU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HỆ THẦN KINH</vt:lpstr>
      <vt:lpstr>HỆ THẦN KINH TRUNG ƯƠNG </vt:lpstr>
      <vt:lpstr>HỆ THẦN KINH TRUNG ƯƠNG</vt:lpstr>
      <vt:lpstr>HỆ THẦN KINH</vt:lpstr>
      <vt:lpstr>Đám rối thần kinh cánh tay</vt:lpstr>
      <vt:lpstr>Đám rối thần kinh cánh tay</vt:lpstr>
      <vt:lpstr>Đám rối thần kinh đuôi ngựa</vt:lpstr>
      <vt:lpstr>PowerPoint Presentation</vt:lpstr>
      <vt:lpstr>HỆ THẦN KINH</vt:lpstr>
      <vt:lpstr>HỆ THẦN KINH</vt:lpstr>
      <vt:lpstr>HỆ THẦN KINH</vt:lpstr>
      <vt:lpstr>PowerPoint Presentation</vt:lpstr>
      <vt:lpstr>MÀNG NÃO </vt:lpstr>
      <vt:lpstr>MÀNG NÃO Màng cứng</vt:lpstr>
      <vt:lpstr>Xuất huyết ngoài màng cứng</vt:lpstr>
      <vt:lpstr>Xuất huyết dưới màng cứng</vt:lpstr>
      <vt:lpstr>MÀNG NÃO Màng nhện</vt:lpstr>
      <vt:lpstr>Xuất huyết khoang màng nhện</vt:lpstr>
      <vt:lpstr>MÀNG NÃO Màng mềm</vt:lpstr>
      <vt:lpstr>Xuất huyết nội sọ</vt:lpstr>
      <vt:lpstr>HỆ THẦN KINH</vt:lpstr>
      <vt:lpstr>HỆ THẦN KINH</vt:lpstr>
      <vt:lpstr>HỆ THẦN KINH</vt:lpstr>
      <vt:lpstr>HỆ THẦN KINH</vt:lpstr>
      <vt:lpstr>HỒI HẢI MÃ</vt:lpstr>
      <vt:lpstr>HỆ THẦN KINH</vt:lpstr>
      <vt:lpstr>HỆ THÁP </vt:lpstr>
      <vt:lpstr>HỆ NGOẠI THÁP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HỆ THẦN KINH</vt:lpstr>
      <vt:lpstr>HỆ THẦN KINH</vt:lpstr>
      <vt:lpstr>PowerPoint Presentation</vt:lpstr>
      <vt:lpstr>Tư thế chọc DNT</vt:lpstr>
      <vt:lpstr>Tụt hạnh nhân TCN</vt:lpstr>
      <vt:lpstr>HỆ THẦN KINH</vt:lpstr>
      <vt:lpstr>PowerPoint Presentation</vt:lpstr>
      <vt:lpstr>GIAN NÃO</vt:lpstr>
      <vt:lpstr>GIAN NÃO</vt:lpstr>
      <vt:lpstr>GIAN NÃO</vt:lpstr>
      <vt:lpstr>2 loại giấc ngủ và giai đoạn ngủ</vt:lpstr>
      <vt:lpstr>PowerPoint Presentation</vt:lpstr>
      <vt:lpstr>HỆ THẦN KINH</vt:lpstr>
      <vt:lpstr>HỆ THẦN KINH</vt:lpstr>
      <vt:lpstr>HỆ THẦN KINH</vt:lpstr>
      <vt:lpstr>HỆ THẦN KINH</vt:lpstr>
      <vt:lpstr>HỆ THẦN KINH  NGOẠI BIÊN</vt:lpstr>
      <vt:lpstr>PowerPoint Presentation</vt:lpstr>
      <vt:lpstr>12 ĐÔI THẦN KINH SỌ</vt:lpstr>
      <vt:lpstr>Dây thần kinh số I</vt:lpstr>
      <vt:lpstr>Dây thần kinh số II</vt:lpstr>
      <vt:lpstr>PowerPoint Presentation</vt:lpstr>
      <vt:lpstr>PowerPoint Presentation</vt:lpstr>
      <vt:lpstr>Dây thần kinh số VIII</vt:lpstr>
      <vt:lpstr>12 ĐÔI THẦN KINH SỌ</vt:lpstr>
      <vt:lpstr>Dây thần kinh số III, IV, VI</vt:lpstr>
      <vt:lpstr>PowerPoint Presentation</vt:lpstr>
      <vt:lpstr>Dây thần kinh số XI</vt:lpstr>
      <vt:lpstr>Dây thần kinh số XII</vt:lpstr>
      <vt:lpstr>12 ĐÔI THẦN KINH SỌ</vt:lpstr>
      <vt:lpstr>Dây thần kinh số V</vt:lpstr>
      <vt:lpstr>Dây thần kinh số VII</vt:lpstr>
      <vt:lpstr>Dây thần kinh số IX</vt:lpstr>
      <vt:lpstr>Dây thần kinh số X</vt:lpstr>
      <vt:lpstr>HỆ THẦN KINH THỰC VẬT  HỆ THẦN KINH TỰ CHỦ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THẦN KINH</dc:title>
  <dc:creator/>
  <cp:lastModifiedBy/>
  <cp:revision>320</cp:revision>
  <cp:lastPrinted>2113-01-01T00:00:00Z</cp:lastPrinted>
  <dcterms:created xsi:type="dcterms:W3CDTF">2007-01-24T01:56:00Z</dcterms:created>
  <dcterms:modified xsi:type="dcterms:W3CDTF">2024-04-09T05:23:12Z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4</vt:i4>
  </property>
  <property fmtid="{D5CDD505-2E9C-101B-9397-08002B2CF9AE}" pid="3" name="KSOProductBuildVer">
    <vt:lpwstr>1033-11.2.0.9052</vt:lpwstr>
  </property>
</Properties>
</file>